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8" r:id="rId2"/>
    <p:sldId id="261" r:id="rId3"/>
    <p:sldId id="262" r:id="rId4"/>
    <p:sldId id="264" r:id="rId5"/>
    <p:sldId id="265" r:id="rId6"/>
    <p:sldId id="267" r:id="rId7"/>
    <p:sldId id="268" r:id="rId8"/>
    <p:sldId id="266" r:id="rId9"/>
    <p:sldId id="269"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29A7-C27A-4E40-85AF-7C24F70DB878}"/>
              </a:ext>
            </a:extLst>
          </p:cNvPr>
          <p:cNvSpPr>
            <a:spLocks noGrp="1"/>
          </p:cNvSpPr>
          <p:nvPr>
            <p:ph type="ctrTitle"/>
          </p:nvPr>
        </p:nvSpPr>
        <p:spPr>
          <a:xfrm>
            <a:off x="1524000" y="1122363"/>
            <a:ext cx="9144000" cy="2387600"/>
          </a:xfrm>
        </p:spPr>
        <p:txBody>
          <a:bodyPr anchor="b"/>
          <a:lstStyle>
            <a:lvl1pPr algn="ctr">
              <a:defRPr sz="6000">
                <a:latin typeface="Arquitecta"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DB37C7C-C51C-4592-8C81-9E6590B34ED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Logo&#10;&#10;Description automatically generated">
            <a:extLst>
              <a:ext uri="{FF2B5EF4-FFF2-40B4-BE49-F238E27FC236}">
                <a16:creationId xmlns:a16="http://schemas.microsoft.com/office/drawing/2014/main" id="{1A5261C2-C5D1-4637-BFD5-CF08FA9CD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9675" y="5321745"/>
            <a:ext cx="2167848" cy="827783"/>
          </a:xfrm>
          <a:prstGeom prst="rect">
            <a:avLst/>
          </a:prstGeom>
        </p:spPr>
      </p:pic>
      <p:sp>
        <p:nvSpPr>
          <p:cNvPr id="7" name="TextBox 6">
            <a:extLst>
              <a:ext uri="{FF2B5EF4-FFF2-40B4-BE49-F238E27FC236}">
                <a16:creationId xmlns:a16="http://schemas.microsoft.com/office/drawing/2014/main" id="{E86BC7D7-2FCD-478E-872B-E06C16656340}"/>
              </a:ext>
            </a:extLst>
          </p:cNvPr>
          <p:cNvSpPr txBox="1"/>
          <p:nvPr userDrawn="1"/>
        </p:nvSpPr>
        <p:spPr>
          <a:xfrm>
            <a:off x="92467" y="6328881"/>
            <a:ext cx="1510302" cy="529119"/>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73207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6EC9-9406-4667-AAEA-F23DEF397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177D47-DD2E-40DB-AA20-3FA4FD8F8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86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19A46-4843-4211-9D3A-D540DD1997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A6143-BD60-44B6-9F46-876710B8E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41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020D-9447-4E00-8B1F-883561F3D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D954C-DF15-4673-8DB7-E8426898A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835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382A-1CF8-4618-9784-60ED4077E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21DBAE-58AC-4B95-A6B7-5519A940A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7D81E412-9FDD-4268-BE39-A0A50E714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980" y="626526"/>
            <a:ext cx="2632040" cy="1005034"/>
          </a:xfrm>
          <a:prstGeom prst="rect">
            <a:avLst/>
          </a:prstGeom>
        </p:spPr>
      </p:pic>
      <p:sp>
        <p:nvSpPr>
          <p:cNvPr id="4" name="TextBox 3">
            <a:extLst>
              <a:ext uri="{FF2B5EF4-FFF2-40B4-BE49-F238E27FC236}">
                <a16:creationId xmlns:a16="http://schemas.microsoft.com/office/drawing/2014/main" id="{8E2146E4-3442-466C-9BE3-DDE6F7B2A2A5}"/>
              </a:ext>
            </a:extLst>
          </p:cNvPr>
          <p:cNvSpPr txBox="1"/>
          <p:nvPr userDrawn="1"/>
        </p:nvSpPr>
        <p:spPr>
          <a:xfrm>
            <a:off x="102742" y="6318607"/>
            <a:ext cx="1479478" cy="539393"/>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52275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C5B7-5966-4869-B2A0-51FDE63E44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D36693-5A2B-4B98-ABE1-F2E2DE6E3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9DE96-44CF-4015-AA45-9A2341084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12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6C0A-523B-416F-9B53-BED6A3DE57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481555-BA4E-4E0A-959D-CB301BC6F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C24329-DC9F-407A-8B37-1ADFFE34B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C92B0-611D-4179-A415-23255AC20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9FE65-209A-4CCD-B7D3-C3BF429BC5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35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75EF-386E-4A94-8238-1503F1A3B31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789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4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2D34-CA3D-43B4-82FD-C27D2D16D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6F075-0833-4C0D-A2EA-DF61291C5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DCAA1A-6AA4-4DF9-9D5B-478D8AF3E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939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0834-55A5-47A1-97C9-A4109FCA5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537849-5382-403F-8FD3-3AE7C19A1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EF2021-691C-4CBD-8B9C-0C1939114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723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77EA0D-67C2-4D9A-8969-69EC80E75685}"/>
              </a:ext>
            </a:extLst>
          </p:cNvPr>
          <p:cNvSpPr txBox="1"/>
          <p:nvPr userDrawn="1"/>
        </p:nvSpPr>
        <p:spPr>
          <a:xfrm>
            <a:off x="0" y="6259155"/>
            <a:ext cx="12192000" cy="681037"/>
          </a:xfrm>
          <a:prstGeom prst="rect">
            <a:avLst/>
          </a:prstGeom>
          <a:solidFill>
            <a:schemeClr val="tx2"/>
          </a:solidFill>
        </p:spPr>
        <p:txBody>
          <a:bodyPr wrap="square" rtlCol="0">
            <a:spAutoFit/>
          </a:bodyPr>
          <a:lstStyle/>
          <a:p>
            <a:endParaRPr lang="en-US" dirty="0"/>
          </a:p>
        </p:txBody>
      </p:sp>
      <p:sp>
        <p:nvSpPr>
          <p:cNvPr id="2" name="Title Placeholder 1">
            <a:extLst>
              <a:ext uri="{FF2B5EF4-FFF2-40B4-BE49-F238E27FC236}">
                <a16:creationId xmlns:a16="http://schemas.microsoft.com/office/drawing/2014/main" id="{AB5BC841-5C70-4724-9397-3B1C2E458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E9CFA7-DA12-4991-B8DC-21CEA0039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14A3B32D-A498-49D7-B431-0C91A934D5FA}"/>
              </a:ext>
            </a:extLst>
          </p:cNvPr>
          <p:cNvSpPr txBox="1"/>
          <p:nvPr userDrawn="1"/>
        </p:nvSpPr>
        <p:spPr>
          <a:xfrm>
            <a:off x="0" y="0"/>
            <a:ext cx="12192000"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pic>
        <p:nvPicPr>
          <p:cNvPr id="7" name="Picture 6" descr="Logo&#10;&#10;Description automatically generated">
            <a:extLst>
              <a:ext uri="{FF2B5EF4-FFF2-40B4-BE49-F238E27FC236}">
                <a16:creationId xmlns:a16="http://schemas.microsoft.com/office/drawing/2014/main" id="{9E10AE44-4468-47CE-8051-108997F37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823" y="6386514"/>
            <a:ext cx="1145640" cy="437458"/>
          </a:xfrm>
          <a:prstGeom prst="rect">
            <a:avLst/>
          </a:prstGeom>
        </p:spPr>
      </p:pic>
      <p:sp>
        <p:nvSpPr>
          <p:cNvPr id="11" name="TextBox 10">
            <a:extLst>
              <a:ext uri="{FF2B5EF4-FFF2-40B4-BE49-F238E27FC236}">
                <a16:creationId xmlns:a16="http://schemas.microsoft.com/office/drawing/2014/main" id="{C4335253-3EE2-4741-9A74-14891E0301CF}"/>
              </a:ext>
            </a:extLst>
          </p:cNvPr>
          <p:cNvSpPr txBox="1"/>
          <p:nvPr userDrawn="1"/>
        </p:nvSpPr>
        <p:spPr>
          <a:xfrm>
            <a:off x="10099497" y="6386514"/>
            <a:ext cx="1636923" cy="369332"/>
          </a:xfrm>
          <a:prstGeom prst="rect">
            <a:avLst/>
          </a:prstGeom>
          <a:noFill/>
        </p:spPr>
        <p:txBody>
          <a:bodyPr wrap="square" rtlCol="0">
            <a:spAutoFit/>
          </a:bodyPr>
          <a:lstStyle/>
          <a:p>
            <a:r>
              <a:rPr lang="en-US" dirty="0">
                <a:solidFill>
                  <a:schemeClr val="bg1"/>
                </a:solidFill>
              </a:rPr>
              <a:t>www.mishc.org</a:t>
            </a:r>
          </a:p>
        </p:txBody>
      </p:sp>
    </p:spTree>
    <p:extLst>
      <p:ext uri="{BB962C8B-B14F-4D97-AF65-F5344CB8AC3E}">
        <p14:creationId xmlns:p14="http://schemas.microsoft.com/office/powerpoint/2010/main" val="22624634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Arquitect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BB72-6D2A-48CF-9733-A9FFE6907AF7}"/>
              </a:ext>
            </a:extLst>
          </p:cNvPr>
          <p:cNvSpPr>
            <a:spLocks noGrp="1"/>
          </p:cNvSpPr>
          <p:nvPr>
            <p:ph type="title"/>
          </p:nvPr>
        </p:nvSpPr>
        <p:spPr>
          <a:xfrm>
            <a:off x="844550" y="1545431"/>
            <a:ext cx="10515600" cy="2852737"/>
          </a:xfrm>
        </p:spPr>
        <p:txBody>
          <a:bodyPr>
            <a:normAutofit/>
          </a:bodyPr>
          <a:lstStyle/>
          <a:p>
            <a:pPr algn="ctr"/>
            <a:r>
              <a:rPr lang="en-US" sz="4000" b="1" dirty="0">
                <a:effectLst/>
                <a:latin typeface="Arial" panose="020B0604020202020204" pitchFamily="34" charset="0"/>
                <a:ea typeface="Yu Mincho" panose="02020400000000000000" pitchFamily="18" charset="-128"/>
                <a:cs typeface="Arial" panose="020B0604020202020204" pitchFamily="34" charset="0"/>
              </a:rPr>
              <a:t>Valve Reoperation after Native and Valve-in-Valve Transcatheter Aortic Valve Replacement: A Statewide Experience</a:t>
            </a:r>
            <a:br>
              <a:rPr lang="en-US" sz="4000" dirty="0">
                <a:effectLst/>
                <a:latin typeface="Arial" panose="020B0604020202020204" pitchFamily="34" charset="0"/>
                <a:ea typeface="Yu Mincho" panose="02020400000000000000" pitchFamily="18" charset="-128"/>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B0D470E-69FE-433B-AF74-4CBC7D7FA0D4}"/>
              </a:ext>
            </a:extLst>
          </p:cNvPr>
          <p:cNvSpPr>
            <a:spLocks noGrp="1"/>
          </p:cNvSpPr>
          <p:nvPr>
            <p:ph type="body" idx="1"/>
          </p:nvPr>
        </p:nvSpPr>
        <p:spPr>
          <a:xfrm>
            <a:off x="844550" y="4398168"/>
            <a:ext cx="10515600" cy="1500187"/>
          </a:xfrm>
        </p:spPr>
        <p:txBody>
          <a:bodyPr>
            <a:noAutofit/>
          </a:bodyPr>
          <a:lstStyle/>
          <a:p>
            <a:r>
              <a:rPr lang="en-US" sz="1800" b="1" i="0" u="sng" dirty="0">
                <a:solidFill>
                  <a:srgbClr val="000000"/>
                </a:solidFill>
                <a:effectLst/>
                <a:latin typeface="Helvetica Neue"/>
              </a:rPr>
              <a:t>Shinichi Fukuhara, MD </a:t>
            </a:r>
            <a:r>
              <a:rPr lang="en-US" sz="1800" b="0" i="0" dirty="0">
                <a:solidFill>
                  <a:srgbClr val="000000"/>
                </a:solidFill>
                <a:effectLst/>
                <a:latin typeface="Helvetica Neue"/>
              </a:rPr>
              <a:t>(</a:t>
            </a:r>
            <a:r>
              <a:rPr lang="en-US" sz="1800" dirty="0">
                <a:solidFill>
                  <a:schemeClr val="tx1"/>
                </a:solidFill>
              </a:rPr>
              <a:t>1,4,5)</a:t>
            </a:r>
            <a:r>
              <a:rPr lang="en-US" sz="1800" b="0" i="0" dirty="0">
                <a:solidFill>
                  <a:srgbClr val="000000"/>
                </a:solidFill>
                <a:effectLst/>
                <a:latin typeface="Helvetica Neue"/>
              </a:rPr>
              <a:t>, Stephane Leung, MD (2,4,5), Daizo Tanaka, MD (3,4), Devraj Sukul, MD (1,5), P</a:t>
            </a:r>
            <a:r>
              <a:rPr lang="en-US" sz="1800" dirty="0">
                <a:solidFill>
                  <a:srgbClr val="000000"/>
                </a:solidFill>
                <a:latin typeface="Helvetica Neue"/>
              </a:rPr>
              <a:t>. </a:t>
            </a:r>
            <a:r>
              <a:rPr lang="en-US" sz="1800" b="0" i="0" dirty="0">
                <a:solidFill>
                  <a:srgbClr val="000000"/>
                </a:solidFill>
                <a:effectLst/>
                <a:latin typeface="Helvetica Neue"/>
              </a:rPr>
              <a:t>Michael Grossman, MD (1,5), Stanley J. Chetcuti, MD (1,5), Chang He, PhD (4,5), Melissa Clark, MSN (4,5), Himanshu J. Patel, MD (1,4,5)</a:t>
            </a:r>
          </a:p>
          <a:p>
            <a:r>
              <a:rPr lang="en-US" sz="1800" b="0" i="0" dirty="0">
                <a:solidFill>
                  <a:srgbClr val="000000"/>
                </a:solidFill>
                <a:effectLst/>
                <a:latin typeface="Helvetica Neue"/>
              </a:rPr>
              <a:t>1. University of Michigan Cardiovascular Center, Ann Arbor, MI, 2. Spectrum Health, Grand Rapids, MI, 3. Henry Ford Hospital, Detroit, MI, 4. Michigan Society of Thoracic and Cardiovascular Surgeons Quality Collaborative, Ann Arbor, MI, 5. Michigan Structural Heart Consortium, Ann Arbor, MI</a:t>
            </a:r>
            <a:endParaRPr lang="en-US" sz="1800" dirty="0"/>
          </a:p>
        </p:txBody>
      </p:sp>
    </p:spTree>
    <p:extLst>
      <p:ext uri="{BB962C8B-B14F-4D97-AF65-F5344CB8AC3E}">
        <p14:creationId xmlns:p14="http://schemas.microsoft.com/office/powerpoint/2010/main" val="392753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Index TAVR</a:t>
            </a:r>
          </a:p>
        </p:txBody>
      </p:sp>
      <p:graphicFrame>
        <p:nvGraphicFramePr>
          <p:cNvPr id="6" name="Content Placeholder 5">
            <a:extLst>
              <a:ext uri="{FF2B5EF4-FFF2-40B4-BE49-F238E27FC236}">
                <a16:creationId xmlns:a16="http://schemas.microsoft.com/office/drawing/2014/main" id="{CC568F22-2FFE-4B2B-A5DC-336A0C31F405}"/>
              </a:ext>
            </a:extLst>
          </p:cNvPr>
          <p:cNvGraphicFramePr>
            <a:graphicFrameLocks noGrp="1"/>
          </p:cNvGraphicFramePr>
          <p:nvPr>
            <p:ph idx="1"/>
            <p:extLst>
              <p:ext uri="{D42A27DB-BD31-4B8C-83A1-F6EECF244321}">
                <p14:modId xmlns:p14="http://schemas.microsoft.com/office/powerpoint/2010/main" val="1302373236"/>
              </p:ext>
            </p:extLst>
          </p:nvPr>
        </p:nvGraphicFramePr>
        <p:xfrm>
          <a:off x="1667359" y="1690688"/>
          <a:ext cx="8547315" cy="3944318"/>
        </p:xfrm>
        <a:graphic>
          <a:graphicData uri="http://schemas.openxmlformats.org/drawingml/2006/table">
            <a:tbl>
              <a:tblPr firstRow="1" firstCol="1" bandRow="1">
                <a:tableStyleId>{5C22544A-7EE6-4342-B048-85BDC9FD1C3A}</a:tableStyleId>
              </a:tblPr>
              <a:tblGrid>
                <a:gridCol w="3780543">
                  <a:extLst>
                    <a:ext uri="{9D8B030D-6E8A-4147-A177-3AD203B41FA5}">
                      <a16:colId xmlns:a16="http://schemas.microsoft.com/office/drawing/2014/main" val="3012545740"/>
                    </a:ext>
                  </a:extLst>
                </a:gridCol>
                <a:gridCol w="1972457">
                  <a:extLst>
                    <a:ext uri="{9D8B030D-6E8A-4147-A177-3AD203B41FA5}">
                      <a16:colId xmlns:a16="http://schemas.microsoft.com/office/drawing/2014/main" val="521254543"/>
                    </a:ext>
                  </a:extLst>
                </a:gridCol>
                <a:gridCol w="1808086">
                  <a:extLst>
                    <a:ext uri="{9D8B030D-6E8A-4147-A177-3AD203B41FA5}">
                      <a16:colId xmlns:a16="http://schemas.microsoft.com/office/drawing/2014/main" val="2166718893"/>
                    </a:ext>
                  </a:extLst>
                </a:gridCol>
                <a:gridCol w="986229">
                  <a:extLst>
                    <a:ext uri="{9D8B030D-6E8A-4147-A177-3AD203B41FA5}">
                      <a16:colId xmlns:a16="http://schemas.microsoft.com/office/drawing/2014/main" val="2164317228"/>
                    </a:ext>
                  </a:extLst>
                </a:gridCol>
              </a:tblGrid>
              <a:tr h="1309738">
                <a:tc>
                  <a:txBody>
                    <a:bodyPr/>
                    <a:lstStyle/>
                    <a:p>
                      <a:pPr marL="0" marR="0" algn="ctr">
                        <a:lnSpc>
                          <a:spcPct val="200000"/>
                        </a:lnSpc>
                        <a:spcBef>
                          <a:spcPts val="300"/>
                        </a:spcBef>
                        <a:spcAft>
                          <a:spcPts val="300"/>
                        </a:spcAft>
                      </a:pPr>
                      <a:r>
                        <a:rPr lang="en-US" sz="2000" dirty="0">
                          <a:effectLst/>
                        </a:rPr>
                        <a:t>Characteristic</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a:effectLst/>
                        </a:rPr>
                        <a:t>TAVR-in-SAVR</a:t>
                      </a:r>
                    </a:p>
                    <a:p>
                      <a:pPr marL="0" marR="0" algn="ctr">
                        <a:lnSpc>
                          <a:spcPct val="200000"/>
                        </a:lnSpc>
                        <a:spcBef>
                          <a:spcPts val="0"/>
                        </a:spcBef>
                        <a:spcAft>
                          <a:spcPts val="800"/>
                        </a:spcAft>
                      </a:pPr>
                      <a:r>
                        <a:rPr lang="en-US" sz="2000">
                          <a:effectLst/>
                        </a:rPr>
                        <a:t>(n=19)</a:t>
                      </a:r>
                      <a:endParaRPr lang="en-US" sz="20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a:effectLst/>
                        </a:rPr>
                        <a:t>Native TAVR</a:t>
                      </a:r>
                    </a:p>
                    <a:p>
                      <a:pPr marL="0" marR="0" algn="ctr">
                        <a:lnSpc>
                          <a:spcPct val="200000"/>
                        </a:lnSpc>
                        <a:spcBef>
                          <a:spcPts val="0"/>
                        </a:spcBef>
                        <a:spcAft>
                          <a:spcPts val="800"/>
                        </a:spcAft>
                      </a:pPr>
                      <a:r>
                        <a:rPr lang="en-US" sz="2000">
                          <a:effectLst/>
                        </a:rPr>
                        <a:t>(n=41)</a:t>
                      </a:r>
                      <a:endParaRPr lang="en-US" sz="20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2000" dirty="0">
                          <a:effectLst/>
                        </a:rPr>
                        <a:t>P-value</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5170705"/>
                  </a:ext>
                </a:extLst>
              </a:tr>
              <a:tr h="526916">
                <a:tc>
                  <a:txBody>
                    <a:bodyPr/>
                    <a:lstStyle/>
                    <a:p>
                      <a:pPr marL="0" marR="0">
                        <a:lnSpc>
                          <a:spcPct val="200000"/>
                        </a:lnSpc>
                        <a:spcBef>
                          <a:spcPts val="300"/>
                        </a:spcBef>
                        <a:spcAft>
                          <a:spcPts val="300"/>
                        </a:spcAft>
                      </a:pPr>
                      <a:r>
                        <a:rPr lang="en-US" sz="1200" dirty="0">
                          <a:effectLst/>
                        </a:rPr>
                        <a:t>Time to reoperation (Years)</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2.0 (0.5–4.0)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0.8 (0.3–2.4)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0.25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4319555"/>
                  </a:ext>
                </a:extLst>
              </a:tr>
              <a:tr h="526916">
                <a:tc>
                  <a:txBody>
                    <a:bodyPr/>
                    <a:lstStyle/>
                    <a:p>
                      <a:pPr marL="0" marR="0">
                        <a:lnSpc>
                          <a:spcPct val="200000"/>
                        </a:lnSpc>
                        <a:spcBef>
                          <a:spcPts val="300"/>
                        </a:spcBef>
                        <a:spcAft>
                          <a:spcPts val="300"/>
                        </a:spcAft>
                      </a:pPr>
                      <a:r>
                        <a:rPr lang="en-US" sz="1200">
                          <a:effectLst/>
                        </a:rPr>
                        <a:t>Index TAVR device type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0.014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91224920"/>
                  </a:ext>
                </a:extLst>
              </a:tr>
              <a:tr h="526916">
                <a:tc>
                  <a:txBody>
                    <a:bodyPr/>
                    <a:lstStyle/>
                    <a:p>
                      <a:pPr marL="457200" marR="0">
                        <a:lnSpc>
                          <a:spcPct val="200000"/>
                        </a:lnSpc>
                        <a:spcBef>
                          <a:spcPts val="300"/>
                        </a:spcBef>
                        <a:spcAft>
                          <a:spcPts val="300"/>
                        </a:spcAft>
                      </a:pPr>
                      <a:r>
                        <a:rPr lang="en-US" sz="1200">
                          <a:effectLst/>
                        </a:rPr>
                        <a:t>Balloon-expandable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dirty="0">
                          <a:effectLst/>
                        </a:rPr>
                        <a:t>3 (16)</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dirty="0">
                          <a:effectLst/>
                        </a:rPr>
                        <a:t>20 (49)</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6118773"/>
                  </a:ext>
                </a:extLst>
              </a:tr>
              <a:tr h="526916">
                <a:tc>
                  <a:txBody>
                    <a:bodyPr/>
                    <a:lstStyle/>
                    <a:p>
                      <a:pPr marL="457200" marR="0">
                        <a:lnSpc>
                          <a:spcPct val="200000"/>
                        </a:lnSpc>
                        <a:spcBef>
                          <a:spcPts val="300"/>
                        </a:spcBef>
                        <a:spcAft>
                          <a:spcPts val="300"/>
                        </a:spcAft>
                      </a:pPr>
                      <a:r>
                        <a:rPr lang="en-US" sz="1200" dirty="0">
                          <a:effectLst/>
                        </a:rPr>
                        <a:t>Self-expandable</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b="1" dirty="0">
                          <a:solidFill>
                            <a:srgbClr val="FF0000"/>
                          </a:solidFill>
                          <a:effectLst/>
                        </a:rPr>
                        <a:t>16 (84)</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b="1" dirty="0">
                          <a:solidFill>
                            <a:srgbClr val="FF0000"/>
                          </a:solidFill>
                          <a:effectLst/>
                        </a:rPr>
                        <a:t>21 (51)</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61223470"/>
                  </a:ext>
                </a:extLst>
              </a:tr>
              <a:tr h="526916">
                <a:tc>
                  <a:txBody>
                    <a:bodyPr/>
                    <a:lstStyle/>
                    <a:p>
                      <a:pPr marL="0" marR="0">
                        <a:lnSpc>
                          <a:spcPct val="200000"/>
                        </a:lnSpc>
                        <a:spcBef>
                          <a:spcPts val="300"/>
                        </a:spcBef>
                        <a:spcAft>
                          <a:spcPts val="300"/>
                        </a:spcAft>
                      </a:pPr>
                      <a:r>
                        <a:rPr lang="en-US" sz="1200">
                          <a:effectLst/>
                        </a:rPr>
                        <a:t>Valve size (mm)</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29 (23–29)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29 (26–34)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dirty="0">
                          <a:effectLst/>
                        </a:rPr>
                        <a:t>0.11</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12757219"/>
                  </a:ext>
                </a:extLst>
              </a:tr>
            </a:tbl>
          </a:graphicData>
        </a:graphic>
      </p:graphicFrame>
    </p:spTree>
    <p:extLst>
      <p:ext uri="{BB962C8B-B14F-4D97-AF65-F5344CB8AC3E}">
        <p14:creationId xmlns:p14="http://schemas.microsoft.com/office/powerpoint/2010/main" val="379548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Primary Indication for Reoperation</a:t>
            </a:r>
          </a:p>
        </p:txBody>
      </p:sp>
      <p:graphicFrame>
        <p:nvGraphicFramePr>
          <p:cNvPr id="5" name="Content Placeholder 4">
            <a:extLst>
              <a:ext uri="{FF2B5EF4-FFF2-40B4-BE49-F238E27FC236}">
                <a16:creationId xmlns:a16="http://schemas.microsoft.com/office/drawing/2014/main" id="{4AD73786-00D0-49B4-A5CD-A3C92D731A98}"/>
              </a:ext>
            </a:extLst>
          </p:cNvPr>
          <p:cNvGraphicFramePr>
            <a:graphicFrameLocks noGrp="1"/>
          </p:cNvGraphicFramePr>
          <p:nvPr>
            <p:ph idx="1"/>
            <p:extLst>
              <p:ext uri="{D42A27DB-BD31-4B8C-83A1-F6EECF244321}">
                <p14:modId xmlns:p14="http://schemas.microsoft.com/office/powerpoint/2010/main" val="2931343228"/>
              </p:ext>
            </p:extLst>
          </p:nvPr>
        </p:nvGraphicFramePr>
        <p:xfrm>
          <a:off x="838200" y="1789626"/>
          <a:ext cx="10515600" cy="3938474"/>
        </p:xfrm>
        <a:graphic>
          <a:graphicData uri="http://schemas.openxmlformats.org/drawingml/2006/table">
            <a:tbl>
              <a:tblPr firstRow="1" firstCol="1" bandRow="1">
                <a:tableStyleId>{5C22544A-7EE6-4342-B048-85BDC9FD1C3A}</a:tableStyleId>
              </a:tblPr>
              <a:tblGrid>
                <a:gridCol w="4651131">
                  <a:extLst>
                    <a:ext uri="{9D8B030D-6E8A-4147-A177-3AD203B41FA5}">
                      <a16:colId xmlns:a16="http://schemas.microsoft.com/office/drawing/2014/main" val="2264781934"/>
                    </a:ext>
                  </a:extLst>
                </a:gridCol>
                <a:gridCol w="2426678">
                  <a:extLst>
                    <a:ext uri="{9D8B030D-6E8A-4147-A177-3AD203B41FA5}">
                      <a16:colId xmlns:a16="http://schemas.microsoft.com/office/drawing/2014/main" val="2739551506"/>
                    </a:ext>
                  </a:extLst>
                </a:gridCol>
                <a:gridCol w="2224453">
                  <a:extLst>
                    <a:ext uri="{9D8B030D-6E8A-4147-A177-3AD203B41FA5}">
                      <a16:colId xmlns:a16="http://schemas.microsoft.com/office/drawing/2014/main" val="3399550924"/>
                    </a:ext>
                  </a:extLst>
                </a:gridCol>
                <a:gridCol w="1213338">
                  <a:extLst>
                    <a:ext uri="{9D8B030D-6E8A-4147-A177-3AD203B41FA5}">
                      <a16:colId xmlns:a16="http://schemas.microsoft.com/office/drawing/2014/main" val="2448632923"/>
                    </a:ext>
                  </a:extLst>
                </a:gridCol>
              </a:tblGrid>
              <a:tr h="518360">
                <a:tc>
                  <a:txBody>
                    <a:bodyPr/>
                    <a:lstStyle/>
                    <a:p>
                      <a:pPr marL="0" marR="0" algn="ctr">
                        <a:lnSpc>
                          <a:spcPct val="200000"/>
                        </a:lnSpc>
                        <a:spcBef>
                          <a:spcPts val="300"/>
                        </a:spcBef>
                        <a:spcAft>
                          <a:spcPts val="300"/>
                        </a:spcAft>
                      </a:pPr>
                      <a:r>
                        <a:rPr lang="en-US" sz="1400" dirty="0">
                          <a:effectLst/>
                        </a:rPr>
                        <a:t>Indication for Reoperation</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400">
                          <a:effectLst/>
                        </a:rPr>
                        <a:t>TAVR-in-SAVR</a:t>
                      </a:r>
                    </a:p>
                    <a:p>
                      <a:pPr marL="0" marR="0" algn="ctr">
                        <a:lnSpc>
                          <a:spcPct val="200000"/>
                        </a:lnSpc>
                        <a:spcBef>
                          <a:spcPts val="0"/>
                        </a:spcBef>
                        <a:spcAft>
                          <a:spcPts val="800"/>
                        </a:spcAft>
                      </a:pPr>
                      <a:r>
                        <a:rPr lang="en-US" sz="1400">
                          <a:effectLst/>
                        </a:rPr>
                        <a:t>(n=19)</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400">
                          <a:effectLst/>
                        </a:rPr>
                        <a:t>Native TAVR</a:t>
                      </a:r>
                    </a:p>
                    <a:p>
                      <a:pPr marL="0" marR="0" algn="ctr">
                        <a:lnSpc>
                          <a:spcPct val="200000"/>
                        </a:lnSpc>
                        <a:spcBef>
                          <a:spcPts val="0"/>
                        </a:spcBef>
                        <a:spcAft>
                          <a:spcPts val="800"/>
                        </a:spcAft>
                      </a:pPr>
                      <a:r>
                        <a:rPr lang="en-US" sz="1400">
                          <a:effectLst/>
                        </a:rPr>
                        <a:t>(n=41)</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400" dirty="0">
                          <a:effectLst/>
                        </a:rPr>
                        <a:t>P-value</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1320022597"/>
                  </a:ext>
                </a:extLst>
              </a:tr>
              <a:tr h="298946">
                <a:tc>
                  <a:txBody>
                    <a:bodyPr/>
                    <a:lstStyle/>
                    <a:p>
                      <a:pPr marL="0" marR="0">
                        <a:lnSpc>
                          <a:spcPct val="200000"/>
                        </a:lnSpc>
                        <a:spcBef>
                          <a:spcPts val="300"/>
                        </a:spcBef>
                        <a:spcAft>
                          <a:spcPts val="300"/>
                        </a:spcAft>
                      </a:pPr>
                      <a:r>
                        <a:rPr lang="en-US" sz="1100">
                          <a:effectLst/>
                        </a:rPr>
                        <a:t>AS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8 (42)</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11 (27)</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0.24</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773036067"/>
                  </a:ext>
                </a:extLst>
              </a:tr>
              <a:tr h="298946">
                <a:tc>
                  <a:txBody>
                    <a:bodyPr/>
                    <a:lstStyle/>
                    <a:p>
                      <a:pPr marL="0" marR="0">
                        <a:lnSpc>
                          <a:spcPct val="200000"/>
                        </a:lnSpc>
                        <a:spcBef>
                          <a:spcPts val="300"/>
                        </a:spcBef>
                        <a:spcAft>
                          <a:spcPts val="300"/>
                        </a:spcAft>
                      </a:pPr>
                      <a:r>
                        <a:rPr lang="en-US" sz="1100" dirty="0">
                          <a:effectLst/>
                        </a:rPr>
                        <a:t>AI/PVL</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b="1">
                          <a:solidFill>
                            <a:srgbClr val="FF0000"/>
                          </a:solidFill>
                          <a:effectLst/>
                        </a:rPr>
                        <a:t>15 (79)</a:t>
                      </a:r>
                      <a:endParaRPr lang="en-US" sz="1000" b="1">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b="1">
                          <a:solidFill>
                            <a:srgbClr val="FF0000"/>
                          </a:solidFill>
                          <a:effectLst/>
                        </a:rPr>
                        <a:t>18 (44)</a:t>
                      </a:r>
                      <a:endParaRPr lang="en-US" sz="1000" b="1">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b="1" dirty="0">
                          <a:solidFill>
                            <a:srgbClr val="FF0000"/>
                          </a:solidFill>
                          <a:effectLst/>
                        </a:rPr>
                        <a:t>0.013</a:t>
                      </a:r>
                      <a:endParaRPr lang="en-US" sz="1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3344292551"/>
                  </a:ext>
                </a:extLst>
              </a:tr>
              <a:tr h="298946">
                <a:tc>
                  <a:txBody>
                    <a:bodyPr/>
                    <a:lstStyle/>
                    <a:p>
                      <a:pPr marL="0" marR="0">
                        <a:lnSpc>
                          <a:spcPct val="200000"/>
                        </a:lnSpc>
                        <a:spcBef>
                          <a:spcPts val="300"/>
                        </a:spcBef>
                        <a:spcAft>
                          <a:spcPts val="300"/>
                        </a:spcAft>
                      </a:pPr>
                      <a:r>
                        <a:rPr lang="en-US" sz="1100">
                          <a:effectLst/>
                        </a:rPr>
                        <a:t>Primary aortic aneurysm</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2 (11)</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dirty="0">
                          <a:effectLst/>
                        </a:rPr>
                        <a:t>0</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0.097</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1194373728"/>
                  </a:ext>
                </a:extLst>
              </a:tr>
              <a:tr h="298946">
                <a:tc>
                  <a:txBody>
                    <a:bodyPr/>
                    <a:lstStyle/>
                    <a:p>
                      <a:pPr marL="0" marR="0">
                        <a:lnSpc>
                          <a:spcPct val="200000"/>
                        </a:lnSpc>
                        <a:spcBef>
                          <a:spcPts val="300"/>
                        </a:spcBef>
                        <a:spcAft>
                          <a:spcPts val="300"/>
                        </a:spcAft>
                      </a:pPr>
                      <a:r>
                        <a:rPr lang="en-US" sz="1100">
                          <a:effectLst/>
                        </a:rPr>
                        <a:t>Endocarditis</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b="1" dirty="0">
                          <a:solidFill>
                            <a:srgbClr val="FF0000"/>
                          </a:solidFill>
                          <a:effectLst/>
                        </a:rPr>
                        <a:t>0</a:t>
                      </a:r>
                      <a:endParaRPr lang="en-US" sz="1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b="1" dirty="0">
                          <a:solidFill>
                            <a:srgbClr val="FF0000"/>
                          </a:solidFill>
                          <a:effectLst/>
                        </a:rPr>
                        <a:t>10 (24)</a:t>
                      </a:r>
                      <a:endParaRPr lang="en-US" sz="1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b="1" dirty="0">
                          <a:solidFill>
                            <a:srgbClr val="FF0000"/>
                          </a:solidFill>
                          <a:effectLst/>
                        </a:rPr>
                        <a:t>0.023</a:t>
                      </a:r>
                      <a:endParaRPr lang="en-US" sz="1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1676091937"/>
                  </a:ext>
                </a:extLst>
              </a:tr>
              <a:tr h="298946">
                <a:tc>
                  <a:txBody>
                    <a:bodyPr/>
                    <a:lstStyle/>
                    <a:p>
                      <a:pPr marL="0" marR="0">
                        <a:lnSpc>
                          <a:spcPct val="200000"/>
                        </a:lnSpc>
                        <a:spcBef>
                          <a:spcPts val="300"/>
                        </a:spcBef>
                        <a:spcAft>
                          <a:spcPts val="300"/>
                        </a:spcAft>
                      </a:pPr>
                      <a:r>
                        <a:rPr lang="en-US" sz="1100" dirty="0">
                          <a:effectLst/>
                        </a:rPr>
                        <a:t>Hemolysis</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dirty="0">
                          <a:effectLst/>
                        </a:rPr>
                        <a:t>0</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1 (2)</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1.00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1511809327"/>
                  </a:ext>
                </a:extLst>
              </a:tr>
              <a:tr h="298946">
                <a:tc>
                  <a:txBody>
                    <a:bodyPr/>
                    <a:lstStyle/>
                    <a:p>
                      <a:pPr marL="0" marR="0">
                        <a:lnSpc>
                          <a:spcPct val="200000"/>
                        </a:lnSpc>
                        <a:spcBef>
                          <a:spcPts val="300"/>
                        </a:spcBef>
                        <a:spcAft>
                          <a:spcPts val="300"/>
                        </a:spcAft>
                      </a:pPr>
                      <a:r>
                        <a:rPr lang="en-US" sz="1100" dirty="0">
                          <a:effectLst/>
                        </a:rPr>
                        <a:t>Structural issues caused by TAVR valve</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4 (21)</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7 (17)</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0.73</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1058255536"/>
                  </a:ext>
                </a:extLst>
              </a:tr>
              <a:tr h="298946">
                <a:tc>
                  <a:txBody>
                    <a:bodyPr/>
                    <a:lstStyle/>
                    <a:p>
                      <a:pPr marL="914400" marR="0">
                        <a:lnSpc>
                          <a:spcPct val="200000"/>
                        </a:lnSpc>
                        <a:spcBef>
                          <a:spcPts val="300"/>
                        </a:spcBef>
                        <a:spcAft>
                          <a:spcPts val="300"/>
                        </a:spcAft>
                      </a:pPr>
                      <a:r>
                        <a:rPr lang="en-US" sz="1100">
                          <a:effectLst/>
                        </a:rPr>
                        <a:t>Mitral impingement</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dirty="0">
                          <a:effectLst/>
                        </a:rPr>
                        <a:t>2 (50)</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dirty="0">
                          <a:effectLst/>
                        </a:rPr>
                        <a:t>4 (57)</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1.00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2546449153"/>
                  </a:ext>
                </a:extLst>
              </a:tr>
              <a:tr h="363265">
                <a:tc>
                  <a:txBody>
                    <a:bodyPr/>
                    <a:lstStyle/>
                    <a:p>
                      <a:pPr marL="914400" marR="0">
                        <a:lnSpc>
                          <a:spcPct val="200000"/>
                        </a:lnSpc>
                        <a:spcBef>
                          <a:spcPts val="300"/>
                        </a:spcBef>
                        <a:spcAft>
                          <a:spcPts val="300"/>
                        </a:spcAft>
                      </a:pPr>
                      <a:r>
                        <a:rPr lang="en-US" sz="1100" dirty="0">
                          <a:effectLst/>
                        </a:rPr>
                        <a:t>Coronary obstruction due to late migration</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dirty="0">
                          <a:effectLst/>
                        </a:rPr>
                        <a:t>2 (50)</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0.11</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750939361"/>
                  </a:ext>
                </a:extLst>
              </a:tr>
              <a:tr h="259200">
                <a:tc>
                  <a:txBody>
                    <a:bodyPr/>
                    <a:lstStyle/>
                    <a:p>
                      <a:pPr marL="914400" marR="0">
                        <a:lnSpc>
                          <a:spcPct val="200000"/>
                        </a:lnSpc>
                        <a:spcBef>
                          <a:spcPts val="300"/>
                        </a:spcBef>
                        <a:spcAft>
                          <a:spcPts val="300"/>
                        </a:spcAft>
                      </a:pPr>
                      <a:r>
                        <a:rPr lang="en-US" sz="1100">
                          <a:effectLst/>
                        </a:rPr>
                        <a:t>Secondary aortic dissection/aneurysm</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2 (29)</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a:effectLst/>
                        </a:rPr>
                        <a:t>0.49</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2808181153"/>
                  </a:ext>
                </a:extLst>
              </a:tr>
              <a:tr h="298946">
                <a:tc>
                  <a:txBody>
                    <a:bodyPr/>
                    <a:lstStyle/>
                    <a:p>
                      <a:pPr marL="914400" marR="0">
                        <a:lnSpc>
                          <a:spcPct val="200000"/>
                        </a:lnSpc>
                        <a:spcBef>
                          <a:spcPts val="300"/>
                        </a:spcBef>
                        <a:spcAft>
                          <a:spcPts val="300"/>
                        </a:spcAft>
                      </a:pPr>
                      <a:r>
                        <a:rPr lang="en-US" sz="1100" dirty="0">
                          <a:effectLst/>
                        </a:rPr>
                        <a:t>VSD</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0</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0"/>
                        </a:spcBef>
                        <a:spcAft>
                          <a:spcPts val="800"/>
                        </a:spcAft>
                      </a:pPr>
                      <a:r>
                        <a:rPr lang="en-US" sz="1100">
                          <a:effectLst/>
                        </a:rPr>
                        <a:t>1 (14)</a:t>
                      </a:r>
                      <a:endParaRPr lang="en-US" sz="100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tc>
                  <a:txBody>
                    <a:bodyPr/>
                    <a:lstStyle/>
                    <a:p>
                      <a:pPr marL="0" marR="0" algn="ctr">
                        <a:lnSpc>
                          <a:spcPct val="200000"/>
                        </a:lnSpc>
                        <a:spcBef>
                          <a:spcPts val="300"/>
                        </a:spcBef>
                        <a:spcAft>
                          <a:spcPts val="300"/>
                        </a:spcAft>
                      </a:pPr>
                      <a:r>
                        <a:rPr lang="en-US" sz="1100" dirty="0">
                          <a:effectLst/>
                        </a:rPr>
                        <a:t>1.00</a:t>
                      </a:r>
                      <a:endParaRPr lang="en-US"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4192" marR="64192" marT="0" marB="0" anchor="ctr"/>
                </a:tc>
                <a:extLst>
                  <a:ext uri="{0D108BD9-81ED-4DB2-BD59-A6C34878D82A}">
                    <a16:rowId xmlns:a16="http://schemas.microsoft.com/office/drawing/2014/main" val="3864807710"/>
                  </a:ext>
                </a:extLst>
              </a:tr>
            </a:tbl>
          </a:graphicData>
        </a:graphic>
      </p:graphicFrame>
    </p:spTree>
    <p:extLst>
      <p:ext uri="{BB962C8B-B14F-4D97-AF65-F5344CB8AC3E}">
        <p14:creationId xmlns:p14="http://schemas.microsoft.com/office/powerpoint/2010/main" val="203047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Operative Data</a:t>
            </a:r>
          </a:p>
        </p:txBody>
      </p:sp>
      <p:graphicFrame>
        <p:nvGraphicFramePr>
          <p:cNvPr id="6" name="Content Placeholder 5">
            <a:extLst>
              <a:ext uri="{FF2B5EF4-FFF2-40B4-BE49-F238E27FC236}">
                <a16:creationId xmlns:a16="http://schemas.microsoft.com/office/drawing/2014/main" id="{A79BA6FB-3589-42A3-8279-3C9FE1CF6C0C}"/>
              </a:ext>
            </a:extLst>
          </p:cNvPr>
          <p:cNvGraphicFramePr>
            <a:graphicFrameLocks noGrp="1"/>
          </p:cNvGraphicFramePr>
          <p:nvPr>
            <p:ph idx="1"/>
            <p:extLst>
              <p:ext uri="{D42A27DB-BD31-4B8C-83A1-F6EECF244321}">
                <p14:modId xmlns:p14="http://schemas.microsoft.com/office/powerpoint/2010/main" val="3145151215"/>
              </p:ext>
            </p:extLst>
          </p:nvPr>
        </p:nvGraphicFramePr>
        <p:xfrm>
          <a:off x="1540800" y="1634400"/>
          <a:ext cx="8560801" cy="4079738"/>
        </p:xfrm>
        <a:graphic>
          <a:graphicData uri="http://schemas.openxmlformats.org/drawingml/2006/table">
            <a:tbl>
              <a:tblPr firstRow="1" firstCol="1" bandRow="1">
                <a:tableStyleId>{5C22544A-7EE6-4342-B048-85BDC9FD1C3A}</a:tableStyleId>
              </a:tblPr>
              <a:tblGrid>
                <a:gridCol w="4237347">
                  <a:extLst>
                    <a:ext uri="{9D8B030D-6E8A-4147-A177-3AD203B41FA5}">
                      <a16:colId xmlns:a16="http://schemas.microsoft.com/office/drawing/2014/main" val="720467434"/>
                    </a:ext>
                  </a:extLst>
                </a:gridCol>
                <a:gridCol w="1794642">
                  <a:extLst>
                    <a:ext uri="{9D8B030D-6E8A-4147-A177-3AD203B41FA5}">
                      <a16:colId xmlns:a16="http://schemas.microsoft.com/office/drawing/2014/main" val="2472281963"/>
                    </a:ext>
                  </a:extLst>
                </a:gridCol>
                <a:gridCol w="1631492">
                  <a:extLst>
                    <a:ext uri="{9D8B030D-6E8A-4147-A177-3AD203B41FA5}">
                      <a16:colId xmlns:a16="http://schemas.microsoft.com/office/drawing/2014/main" val="3595860347"/>
                    </a:ext>
                  </a:extLst>
                </a:gridCol>
                <a:gridCol w="897320">
                  <a:extLst>
                    <a:ext uri="{9D8B030D-6E8A-4147-A177-3AD203B41FA5}">
                      <a16:colId xmlns:a16="http://schemas.microsoft.com/office/drawing/2014/main" val="1882110780"/>
                    </a:ext>
                  </a:extLst>
                </a:gridCol>
              </a:tblGrid>
              <a:tr h="778921">
                <a:tc>
                  <a:txBody>
                    <a:bodyPr/>
                    <a:lstStyle/>
                    <a:p>
                      <a:pPr marL="0" marR="0" algn="ctr">
                        <a:lnSpc>
                          <a:spcPct val="107000"/>
                        </a:lnSpc>
                        <a:spcBef>
                          <a:spcPts val="300"/>
                        </a:spcBef>
                        <a:spcAft>
                          <a:spcPts val="300"/>
                        </a:spcAft>
                      </a:pP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800">
                          <a:effectLst/>
                        </a:rPr>
                        <a:t>TAVR-in-SAVR</a:t>
                      </a:r>
                    </a:p>
                    <a:p>
                      <a:pPr marL="0" marR="0" algn="ctr">
                        <a:lnSpc>
                          <a:spcPct val="107000"/>
                        </a:lnSpc>
                        <a:spcBef>
                          <a:spcPts val="300"/>
                        </a:spcBef>
                        <a:spcAft>
                          <a:spcPts val="300"/>
                        </a:spcAft>
                      </a:pPr>
                      <a:r>
                        <a:rPr lang="en-US" sz="1800">
                          <a:effectLst/>
                        </a:rPr>
                        <a:t>(n=19)</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800">
                          <a:effectLst/>
                        </a:rPr>
                        <a:t>Native TAVR</a:t>
                      </a:r>
                    </a:p>
                    <a:p>
                      <a:pPr marL="0" marR="0" algn="ctr">
                        <a:lnSpc>
                          <a:spcPct val="107000"/>
                        </a:lnSpc>
                        <a:spcBef>
                          <a:spcPts val="300"/>
                        </a:spcBef>
                        <a:spcAft>
                          <a:spcPts val="300"/>
                        </a:spcAft>
                      </a:pPr>
                      <a:r>
                        <a:rPr lang="en-US" sz="1800">
                          <a:effectLst/>
                        </a:rPr>
                        <a:t>(n=41)</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800" dirty="0">
                          <a:effectLst/>
                        </a:rPr>
                        <a:t>p-value</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42489018"/>
                  </a:ext>
                </a:extLst>
              </a:tr>
              <a:tr h="278890">
                <a:tc>
                  <a:txBody>
                    <a:bodyPr/>
                    <a:lstStyle/>
                    <a:p>
                      <a:pPr marL="0" marR="0">
                        <a:lnSpc>
                          <a:spcPct val="107000"/>
                        </a:lnSpc>
                        <a:spcBef>
                          <a:spcPts val="300"/>
                        </a:spcBef>
                        <a:spcAft>
                          <a:spcPts val="300"/>
                        </a:spcAft>
                      </a:pPr>
                      <a:r>
                        <a:rPr lang="en-US" sz="1200">
                          <a:effectLst/>
                        </a:rPr>
                        <a:t>Cardiopulmonary bypass time (minutes)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193 (126 – 280)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155 (102 – 237)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0.55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7660468"/>
                  </a:ext>
                </a:extLst>
              </a:tr>
              <a:tr h="278890">
                <a:tc>
                  <a:txBody>
                    <a:bodyPr/>
                    <a:lstStyle/>
                    <a:p>
                      <a:pPr marL="0" marR="0">
                        <a:lnSpc>
                          <a:spcPct val="107000"/>
                        </a:lnSpc>
                        <a:spcBef>
                          <a:spcPts val="300"/>
                        </a:spcBef>
                        <a:spcAft>
                          <a:spcPts val="300"/>
                        </a:spcAft>
                      </a:pPr>
                      <a:r>
                        <a:rPr lang="en-US" sz="1200">
                          <a:effectLst/>
                        </a:rPr>
                        <a:t>Cross-clamp time (minutes)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184 (115 – 235)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142 (86 – 182)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0.33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15371923"/>
                  </a:ext>
                </a:extLst>
              </a:tr>
              <a:tr h="278890">
                <a:tc>
                  <a:txBody>
                    <a:bodyPr/>
                    <a:lstStyle/>
                    <a:p>
                      <a:pPr marL="0" marR="0">
                        <a:lnSpc>
                          <a:spcPct val="107000"/>
                        </a:lnSpc>
                        <a:spcBef>
                          <a:spcPts val="300"/>
                        </a:spcBef>
                        <a:spcAft>
                          <a:spcPts val="300"/>
                        </a:spcAft>
                      </a:pPr>
                      <a:r>
                        <a:rPr lang="en-US" sz="1200" dirty="0">
                          <a:effectLst/>
                        </a:rPr>
                        <a:t>Concurrent procedures</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67606220"/>
                  </a:ext>
                </a:extLst>
              </a:tr>
              <a:tr h="278890">
                <a:tc>
                  <a:txBody>
                    <a:bodyPr/>
                    <a:lstStyle/>
                    <a:p>
                      <a:pPr marL="457200" marR="0">
                        <a:lnSpc>
                          <a:spcPct val="107000"/>
                        </a:lnSpc>
                        <a:spcBef>
                          <a:spcPts val="300"/>
                        </a:spcBef>
                        <a:spcAft>
                          <a:spcPts val="300"/>
                        </a:spcAft>
                      </a:pPr>
                      <a:r>
                        <a:rPr lang="en-US" sz="1200" dirty="0">
                          <a:effectLst/>
                        </a:rPr>
                        <a:t>Annulus/aortic root enlargement</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2 (11)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dirty="0">
                          <a:effectLst/>
                        </a:rPr>
                        <a:t>2 (5)</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0.63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3478376"/>
                  </a:ext>
                </a:extLst>
              </a:tr>
              <a:tr h="278890">
                <a:tc>
                  <a:txBody>
                    <a:bodyPr/>
                    <a:lstStyle/>
                    <a:p>
                      <a:pPr marL="457200" marR="0">
                        <a:lnSpc>
                          <a:spcPct val="107000"/>
                        </a:lnSpc>
                        <a:spcBef>
                          <a:spcPts val="300"/>
                        </a:spcBef>
                        <a:spcAft>
                          <a:spcPts val="300"/>
                        </a:spcAft>
                      </a:pPr>
                      <a:r>
                        <a:rPr lang="en-US" sz="1200" dirty="0">
                          <a:effectLst/>
                        </a:rPr>
                        <a:t>Mitral repair/replacement</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4 (21)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17 (42)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0.12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07298994"/>
                  </a:ext>
                </a:extLst>
              </a:tr>
              <a:tr h="278890">
                <a:tc>
                  <a:txBody>
                    <a:bodyPr/>
                    <a:lstStyle/>
                    <a:p>
                      <a:pPr marL="457200" marR="0">
                        <a:lnSpc>
                          <a:spcPct val="107000"/>
                        </a:lnSpc>
                        <a:spcBef>
                          <a:spcPts val="300"/>
                        </a:spcBef>
                        <a:spcAft>
                          <a:spcPts val="300"/>
                        </a:spcAft>
                      </a:pPr>
                      <a:r>
                        <a:rPr lang="en-US" sz="1200">
                          <a:effectLst/>
                        </a:rPr>
                        <a:t>CABG</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1 (5)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8 (26)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0.13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697420"/>
                  </a:ext>
                </a:extLst>
              </a:tr>
              <a:tr h="278890">
                <a:tc>
                  <a:txBody>
                    <a:bodyPr/>
                    <a:lstStyle/>
                    <a:p>
                      <a:pPr marL="457200" marR="0">
                        <a:lnSpc>
                          <a:spcPct val="107000"/>
                        </a:lnSpc>
                        <a:spcBef>
                          <a:spcPts val="300"/>
                        </a:spcBef>
                        <a:spcAft>
                          <a:spcPts val="300"/>
                        </a:spcAft>
                      </a:pPr>
                      <a:r>
                        <a:rPr lang="en-US" sz="1200" dirty="0">
                          <a:effectLst/>
                        </a:rPr>
                        <a:t>Tricuspid repair/replacement</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2 (11)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6 (15)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0.66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60150645"/>
                  </a:ext>
                </a:extLst>
              </a:tr>
              <a:tr h="233027">
                <a:tc>
                  <a:txBody>
                    <a:bodyPr/>
                    <a:lstStyle/>
                    <a:p>
                      <a:pPr marL="457200" marR="0">
                        <a:lnSpc>
                          <a:spcPct val="107000"/>
                        </a:lnSpc>
                        <a:spcBef>
                          <a:spcPts val="300"/>
                        </a:spcBef>
                        <a:spcAft>
                          <a:spcPts val="300"/>
                        </a:spcAft>
                      </a:pPr>
                      <a:r>
                        <a:rPr lang="en-US" sz="1200" dirty="0">
                          <a:solidFill>
                            <a:srgbClr val="FFFF00"/>
                          </a:solidFill>
                          <a:effectLst/>
                        </a:rPr>
                        <a:t>Aortic repair</a:t>
                      </a:r>
                      <a:endParaRPr lang="en-US" sz="1100" dirty="0">
                        <a:solidFill>
                          <a:srgbClr val="FFFF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b="1">
                          <a:solidFill>
                            <a:srgbClr val="FF0000"/>
                          </a:solidFill>
                          <a:effectLst/>
                        </a:rPr>
                        <a:t>9 (47)</a:t>
                      </a:r>
                      <a:endParaRPr lang="en-US" sz="1100" b="1">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b="1" dirty="0">
                          <a:solidFill>
                            <a:srgbClr val="FF0000"/>
                          </a:solidFill>
                          <a:effectLst/>
                        </a:rPr>
                        <a:t>9 (22)</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b="1" dirty="0">
                          <a:solidFill>
                            <a:srgbClr val="FF0000"/>
                          </a:solidFill>
                          <a:effectLst/>
                        </a:rPr>
                        <a:t>0.046</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46902784"/>
                  </a:ext>
                </a:extLst>
              </a:tr>
              <a:tr h="278890">
                <a:tc>
                  <a:txBody>
                    <a:bodyPr/>
                    <a:lstStyle/>
                    <a:p>
                      <a:pPr marL="914400" marR="0">
                        <a:lnSpc>
                          <a:spcPct val="107000"/>
                        </a:lnSpc>
                        <a:spcBef>
                          <a:spcPts val="300"/>
                        </a:spcBef>
                        <a:spcAft>
                          <a:spcPts val="300"/>
                        </a:spcAft>
                      </a:pPr>
                      <a:r>
                        <a:rPr lang="en-US" sz="1200">
                          <a:solidFill>
                            <a:srgbClr val="FFFF00"/>
                          </a:solidFill>
                          <a:effectLst/>
                        </a:rPr>
                        <a:t>Aortic root repair</a:t>
                      </a:r>
                      <a:endParaRPr lang="en-US" sz="1100">
                        <a:solidFill>
                          <a:srgbClr val="FFFF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7 (37)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dirty="0">
                          <a:effectLst/>
                        </a:rPr>
                        <a:t>7 (17)</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0.092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51892563"/>
                  </a:ext>
                </a:extLst>
              </a:tr>
              <a:tr h="278890">
                <a:tc>
                  <a:txBody>
                    <a:bodyPr/>
                    <a:lstStyle/>
                    <a:p>
                      <a:pPr marL="914400" marR="0">
                        <a:lnSpc>
                          <a:spcPct val="107000"/>
                        </a:lnSpc>
                        <a:spcBef>
                          <a:spcPts val="300"/>
                        </a:spcBef>
                        <a:spcAft>
                          <a:spcPts val="300"/>
                        </a:spcAft>
                      </a:pPr>
                      <a:r>
                        <a:rPr lang="en-US" sz="1200" dirty="0">
                          <a:solidFill>
                            <a:srgbClr val="FFFF00"/>
                          </a:solidFill>
                          <a:effectLst/>
                        </a:rPr>
                        <a:t>Ascending aortic repair</a:t>
                      </a:r>
                      <a:endParaRPr lang="en-US" sz="1100" dirty="0">
                        <a:solidFill>
                          <a:srgbClr val="FFFF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dirty="0">
                          <a:effectLst/>
                        </a:rPr>
                        <a:t>5 (26)</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4 (10)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0.13</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20755754"/>
                  </a:ext>
                </a:extLst>
              </a:tr>
              <a:tr h="278890">
                <a:tc>
                  <a:txBody>
                    <a:bodyPr/>
                    <a:lstStyle/>
                    <a:p>
                      <a:pPr marL="914400" marR="0">
                        <a:lnSpc>
                          <a:spcPct val="107000"/>
                        </a:lnSpc>
                        <a:spcBef>
                          <a:spcPts val="300"/>
                        </a:spcBef>
                        <a:spcAft>
                          <a:spcPts val="300"/>
                        </a:spcAft>
                      </a:pPr>
                      <a:r>
                        <a:rPr lang="en-US" sz="1200" dirty="0">
                          <a:solidFill>
                            <a:srgbClr val="FFFF00"/>
                          </a:solidFill>
                          <a:effectLst/>
                        </a:rPr>
                        <a:t>Aortic arch repair</a:t>
                      </a:r>
                      <a:endParaRPr lang="en-US" sz="1100" dirty="0">
                        <a:solidFill>
                          <a:srgbClr val="FFFF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a:effectLst/>
                        </a:rPr>
                        <a:t>1 (5)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dirty="0">
                          <a:effectLst/>
                        </a:rPr>
                        <a:t>2 (5)</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1.00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82595861"/>
                  </a:ext>
                </a:extLst>
              </a:tr>
              <a:tr h="278890">
                <a:tc>
                  <a:txBody>
                    <a:bodyPr/>
                    <a:lstStyle/>
                    <a:p>
                      <a:pPr marL="457200" marR="0">
                        <a:lnSpc>
                          <a:spcPct val="107000"/>
                        </a:lnSpc>
                        <a:spcBef>
                          <a:spcPts val="300"/>
                        </a:spcBef>
                        <a:spcAft>
                          <a:spcPts val="300"/>
                        </a:spcAft>
                      </a:pPr>
                      <a:r>
                        <a:rPr lang="en-US" sz="1200">
                          <a:effectLst/>
                        </a:rPr>
                        <a:t>VSD repair</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200" dirty="0">
                          <a:effectLst/>
                        </a:rPr>
                        <a:t>0</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1 (2)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dirty="0">
                          <a:effectLst/>
                        </a:rPr>
                        <a:t>1.00</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90054772"/>
                  </a:ext>
                </a:extLst>
              </a:tr>
            </a:tbl>
          </a:graphicData>
        </a:graphic>
      </p:graphicFrame>
    </p:spTree>
    <p:extLst>
      <p:ext uri="{BB962C8B-B14F-4D97-AF65-F5344CB8AC3E}">
        <p14:creationId xmlns:p14="http://schemas.microsoft.com/office/powerpoint/2010/main" val="422638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Aortic Repair Reasons</a:t>
            </a:r>
          </a:p>
        </p:txBody>
      </p:sp>
      <p:sp>
        <p:nvSpPr>
          <p:cNvPr id="4" name="Content Placeholder 3">
            <a:extLst>
              <a:ext uri="{FF2B5EF4-FFF2-40B4-BE49-F238E27FC236}">
                <a16:creationId xmlns:a16="http://schemas.microsoft.com/office/drawing/2014/main" id="{24013664-A186-407B-963C-135FC897F3A9}"/>
              </a:ext>
            </a:extLst>
          </p:cNvPr>
          <p:cNvSpPr>
            <a:spLocks noGrp="1"/>
          </p:cNvSpPr>
          <p:nvPr>
            <p:ph idx="1"/>
          </p:nvPr>
        </p:nvSpPr>
        <p:spPr>
          <a:xfrm>
            <a:off x="6498000" y="2033222"/>
            <a:ext cx="3423600" cy="3556163"/>
          </a:xfrm>
        </p:spPr>
        <p:txBody>
          <a:bodyPr>
            <a:normAutofit/>
          </a:bodyPr>
          <a:lstStyle/>
          <a:p>
            <a:r>
              <a:rPr lang="en-US" sz="1600" dirty="0"/>
              <a:t>High aortic repair rate in VIV-TAVR group driven by previous aortic root surgery</a:t>
            </a:r>
          </a:p>
          <a:p>
            <a:endParaRPr lang="en-US" sz="1600" dirty="0"/>
          </a:p>
          <a:p>
            <a:r>
              <a:rPr lang="en-US" sz="1600" dirty="0"/>
              <a:t>TAVR explant trauma-related aortic repair was rare in patients with previous SAVR</a:t>
            </a:r>
          </a:p>
        </p:txBody>
      </p:sp>
      <p:pic>
        <p:nvPicPr>
          <p:cNvPr id="7" name="Picture 6">
            <a:extLst>
              <a:ext uri="{FF2B5EF4-FFF2-40B4-BE49-F238E27FC236}">
                <a16:creationId xmlns:a16="http://schemas.microsoft.com/office/drawing/2014/main" id="{A65DCA2A-66B2-4279-B2E1-83F40868ED48}"/>
              </a:ext>
            </a:extLst>
          </p:cNvPr>
          <p:cNvPicPr>
            <a:picLocks noChangeAspect="1"/>
          </p:cNvPicPr>
          <p:nvPr/>
        </p:nvPicPr>
        <p:blipFill rotWithShape="1">
          <a:blip r:embed="rId2"/>
          <a:srcRect r="22214"/>
          <a:stretch/>
        </p:blipFill>
        <p:spPr>
          <a:xfrm>
            <a:off x="115200" y="1391015"/>
            <a:ext cx="6199200" cy="4699548"/>
          </a:xfrm>
          <a:prstGeom prst="rect">
            <a:avLst/>
          </a:prstGeom>
        </p:spPr>
      </p:pic>
      <p:sp>
        <p:nvSpPr>
          <p:cNvPr id="5" name="Rectangle 4">
            <a:extLst>
              <a:ext uri="{FF2B5EF4-FFF2-40B4-BE49-F238E27FC236}">
                <a16:creationId xmlns:a16="http://schemas.microsoft.com/office/drawing/2014/main" id="{C054544C-29EE-4736-A588-9F82BF8762D6}"/>
              </a:ext>
            </a:extLst>
          </p:cNvPr>
          <p:cNvSpPr/>
          <p:nvPr/>
        </p:nvSpPr>
        <p:spPr>
          <a:xfrm>
            <a:off x="2001600" y="2864963"/>
            <a:ext cx="676800" cy="322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68AD07-4C8B-498F-8C16-B0CF4E7CB550}"/>
              </a:ext>
            </a:extLst>
          </p:cNvPr>
          <p:cNvSpPr/>
          <p:nvPr/>
        </p:nvSpPr>
        <p:spPr>
          <a:xfrm>
            <a:off x="5127600" y="2716577"/>
            <a:ext cx="676800" cy="3373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758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Postoperative Outcomes</a:t>
            </a:r>
          </a:p>
        </p:txBody>
      </p:sp>
      <p:graphicFrame>
        <p:nvGraphicFramePr>
          <p:cNvPr id="9" name="Content Placeholder 8">
            <a:extLst>
              <a:ext uri="{FF2B5EF4-FFF2-40B4-BE49-F238E27FC236}">
                <a16:creationId xmlns:a16="http://schemas.microsoft.com/office/drawing/2014/main" id="{6A28FBF5-EFCB-4363-A86C-D167E0808EBF}"/>
              </a:ext>
            </a:extLst>
          </p:cNvPr>
          <p:cNvGraphicFramePr>
            <a:graphicFrameLocks noGrp="1"/>
          </p:cNvGraphicFramePr>
          <p:nvPr>
            <p:ph idx="1"/>
            <p:extLst>
              <p:ext uri="{D42A27DB-BD31-4B8C-83A1-F6EECF244321}">
                <p14:modId xmlns:p14="http://schemas.microsoft.com/office/powerpoint/2010/main" val="578220665"/>
              </p:ext>
            </p:extLst>
          </p:nvPr>
        </p:nvGraphicFramePr>
        <p:xfrm>
          <a:off x="1080000" y="1545535"/>
          <a:ext cx="9210875" cy="4452306"/>
        </p:xfrm>
        <a:graphic>
          <a:graphicData uri="http://schemas.openxmlformats.org/drawingml/2006/table">
            <a:tbl>
              <a:tblPr firstRow="1" firstCol="1" bandRow="1">
                <a:tableStyleId>{5C22544A-7EE6-4342-B048-85BDC9FD1C3A}</a:tableStyleId>
              </a:tblPr>
              <a:tblGrid>
                <a:gridCol w="5063678">
                  <a:extLst>
                    <a:ext uri="{9D8B030D-6E8A-4147-A177-3AD203B41FA5}">
                      <a16:colId xmlns:a16="http://schemas.microsoft.com/office/drawing/2014/main" val="2011928503"/>
                    </a:ext>
                  </a:extLst>
                </a:gridCol>
                <a:gridCol w="1382399">
                  <a:extLst>
                    <a:ext uri="{9D8B030D-6E8A-4147-A177-3AD203B41FA5}">
                      <a16:colId xmlns:a16="http://schemas.microsoft.com/office/drawing/2014/main" val="337951802"/>
                    </a:ext>
                  </a:extLst>
                </a:gridCol>
                <a:gridCol w="1382399">
                  <a:extLst>
                    <a:ext uri="{9D8B030D-6E8A-4147-A177-3AD203B41FA5}">
                      <a16:colId xmlns:a16="http://schemas.microsoft.com/office/drawing/2014/main" val="4125050368"/>
                    </a:ext>
                  </a:extLst>
                </a:gridCol>
                <a:gridCol w="1382399">
                  <a:extLst>
                    <a:ext uri="{9D8B030D-6E8A-4147-A177-3AD203B41FA5}">
                      <a16:colId xmlns:a16="http://schemas.microsoft.com/office/drawing/2014/main" val="1336695037"/>
                    </a:ext>
                  </a:extLst>
                </a:gridCol>
              </a:tblGrid>
              <a:tr h="1018766">
                <a:tc>
                  <a:txBody>
                    <a:bodyPr/>
                    <a:lstStyle/>
                    <a:p>
                      <a:pPr marL="0" marR="0" algn="ctr">
                        <a:lnSpc>
                          <a:spcPct val="200000"/>
                        </a:lnSpc>
                        <a:spcBef>
                          <a:spcPts val="300"/>
                        </a:spcBef>
                        <a:spcAft>
                          <a:spcPts val="300"/>
                        </a:spcAft>
                      </a:pP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400">
                          <a:effectLst/>
                        </a:rPr>
                        <a:t>TAVR-in-SAVR</a:t>
                      </a:r>
                    </a:p>
                    <a:p>
                      <a:pPr marL="0" marR="0" algn="ctr">
                        <a:lnSpc>
                          <a:spcPct val="200000"/>
                        </a:lnSpc>
                        <a:spcBef>
                          <a:spcPts val="300"/>
                        </a:spcBef>
                        <a:spcAft>
                          <a:spcPts val="300"/>
                        </a:spcAft>
                      </a:pPr>
                      <a:r>
                        <a:rPr lang="en-US" sz="1400">
                          <a:effectLst/>
                        </a:rPr>
                        <a:t>(n=19)</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400">
                          <a:effectLst/>
                        </a:rPr>
                        <a:t>Native TAVR</a:t>
                      </a:r>
                    </a:p>
                    <a:p>
                      <a:pPr marL="0" marR="0" algn="ctr">
                        <a:lnSpc>
                          <a:spcPct val="200000"/>
                        </a:lnSpc>
                        <a:spcBef>
                          <a:spcPts val="300"/>
                        </a:spcBef>
                        <a:spcAft>
                          <a:spcPts val="300"/>
                        </a:spcAft>
                      </a:pPr>
                      <a:r>
                        <a:rPr lang="en-US" sz="1400">
                          <a:effectLst/>
                        </a:rPr>
                        <a:t>(n=41)</a:t>
                      </a:r>
                      <a:endParaRPr lang="en-US" sz="1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400" dirty="0">
                          <a:effectLst/>
                        </a:rPr>
                        <a:t>p-value</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640892"/>
                  </a:ext>
                </a:extLst>
              </a:tr>
              <a:tr h="343354">
                <a:tc>
                  <a:txBody>
                    <a:bodyPr/>
                    <a:lstStyle/>
                    <a:p>
                      <a:pPr marL="0" marR="0">
                        <a:lnSpc>
                          <a:spcPct val="200000"/>
                        </a:lnSpc>
                        <a:spcBef>
                          <a:spcPts val="300"/>
                        </a:spcBef>
                        <a:spcAft>
                          <a:spcPts val="300"/>
                        </a:spcAft>
                      </a:pPr>
                      <a:r>
                        <a:rPr lang="en-US" sz="1200">
                          <a:effectLst/>
                        </a:rPr>
                        <a:t>30-day mortality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 (11)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7 (17)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0.71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69019994"/>
                  </a:ext>
                </a:extLst>
              </a:tr>
              <a:tr h="343354">
                <a:tc>
                  <a:txBody>
                    <a:bodyPr/>
                    <a:lstStyle/>
                    <a:p>
                      <a:pPr marL="0" marR="0">
                        <a:lnSpc>
                          <a:spcPct val="200000"/>
                        </a:lnSpc>
                        <a:spcBef>
                          <a:spcPts val="300"/>
                        </a:spcBef>
                        <a:spcAft>
                          <a:spcPts val="300"/>
                        </a:spcAft>
                      </a:pPr>
                      <a:r>
                        <a:rPr lang="en-US" sz="1200" dirty="0">
                          <a:effectLst/>
                        </a:rPr>
                        <a:t>O/E ratio</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1.9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1.7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0.88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0674612"/>
                  </a:ext>
                </a:extLst>
              </a:tr>
              <a:tr h="343354">
                <a:tc>
                  <a:txBody>
                    <a:bodyPr/>
                    <a:lstStyle/>
                    <a:p>
                      <a:pPr marL="0" marR="0">
                        <a:lnSpc>
                          <a:spcPct val="200000"/>
                        </a:lnSpc>
                        <a:spcBef>
                          <a:spcPts val="300"/>
                        </a:spcBef>
                        <a:spcAft>
                          <a:spcPts val="300"/>
                        </a:spcAft>
                      </a:pPr>
                      <a:r>
                        <a:rPr lang="en-US" sz="1200" dirty="0">
                          <a:effectLst/>
                        </a:rPr>
                        <a:t>Stroke</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2 (5)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1.00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83737852"/>
                  </a:ext>
                </a:extLst>
              </a:tr>
              <a:tr h="343354">
                <a:tc>
                  <a:txBody>
                    <a:bodyPr/>
                    <a:lstStyle/>
                    <a:p>
                      <a:pPr marL="0" marR="0">
                        <a:lnSpc>
                          <a:spcPct val="200000"/>
                        </a:lnSpc>
                        <a:spcBef>
                          <a:spcPts val="300"/>
                        </a:spcBef>
                        <a:spcAft>
                          <a:spcPts val="300"/>
                        </a:spcAft>
                      </a:pPr>
                      <a:r>
                        <a:rPr lang="en-US" sz="1200">
                          <a:effectLst/>
                        </a:rPr>
                        <a:t>Prolonged mechanical ventilation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6 (32)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12 (29)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1.00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70200107"/>
                  </a:ext>
                </a:extLst>
              </a:tr>
              <a:tr h="343354">
                <a:tc>
                  <a:txBody>
                    <a:bodyPr/>
                    <a:lstStyle/>
                    <a:p>
                      <a:pPr marL="0" marR="0">
                        <a:lnSpc>
                          <a:spcPct val="200000"/>
                        </a:lnSpc>
                        <a:spcBef>
                          <a:spcPts val="300"/>
                        </a:spcBef>
                        <a:spcAft>
                          <a:spcPts val="300"/>
                        </a:spcAft>
                      </a:pPr>
                      <a:r>
                        <a:rPr lang="en-US" sz="1200">
                          <a:effectLst/>
                        </a:rPr>
                        <a:t>Renal failure requiring new dialysis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 (11)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5 (15)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1.00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8506618"/>
                  </a:ext>
                </a:extLst>
              </a:tr>
              <a:tr h="343354">
                <a:tc>
                  <a:txBody>
                    <a:bodyPr/>
                    <a:lstStyle/>
                    <a:p>
                      <a:pPr marL="0" marR="0">
                        <a:lnSpc>
                          <a:spcPct val="200000"/>
                        </a:lnSpc>
                        <a:spcBef>
                          <a:spcPts val="300"/>
                        </a:spcBef>
                        <a:spcAft>
                          <a:spcPts val="300"/>
                        </a:spcAft>
                      </a:pPr>
                      <a:r>
                        <a:rPr lang="en-US" sz="1200" dirty="0">
                          <a:effectLst/>
                        </a:rPr>
                        <a:t>Permanent pacemaker</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3 (16)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1 (5)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0.34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39061619"/>
                  </a:ext>
                </a:extLst>
              </a:tr>
              <a:tr h="343354">
                <a:tc>
                  <a:txBody>
                    <a:bodyPr/>
                    <a:lstStyle/>
                    <a:p>
                      <a:pPr marL="0" marR="0">
                        <a:lnSpc>
                          <a:spcPct val="200000"/>
                        </a:lnSpc>
                        <a:spcBef>
                          <a:spcPts val="300"/>
                        </a:spcBef>
                        <a:spcAft>
                          <a:spcPts val="300"/>
                        </a:spcAft>
                      </a:pPr>
                      <a:r>
                        <a:rPr lang="en-US" sz="1200">
                          <a:effectLst/>
                        </a:rPr>
                        <a:t>Chest exploration for bleeding</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2 (11)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2 (5)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0.59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13256865"/>
                  </a:ext>
                </a:extLst>
              </a:tr>
              <a:tr h="343354">
                <a:tc>
                  <a:txBody>
                    <a:bodyPr/>
                    <a:lstStyle/>
                    <a:p>
                      <a:pPr marL="0" marR="0">
                        <a:lnSpc>
                          <a:spcPct val="200000"/>
                        </a:lnSpc>
                        <a:spcBef>
                          <a:spcPts val="300"/>
                        </a:spcBef>
                        <a:spcAft>
                          <a:spcPts val="300"/>
                        </a:spcAft>
                      </a:pPr>
                      <a:r>
                        <a:rPr lang="en-US" sz="1200">
                          <a:effectLst/>
                        </a:rPr>
                        <a:t>Discharge location</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a:effectLst/>
                        </a:rPr>
                        <a:t>0.31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55516309"/>
                  </a:ext>
                </a:extLst>
              </a:tr>
              <a:tr h="343354">
                <a:tc>
                  <a:txBody>
                    <a:bodyPr/>
                    <a:lstStyle/>
                    <a:p>
                      <a:pPr marL="457200" marR="0">
                        <a:lnSpc>
                          <a:spcPct val="200000"/>
                        </a:lnSpc>
                        <a:spcBef>
                          <a:spcPts val="300"/>
                        </a:spcBef>
                        <a:spcAft>
                          <a:spcPts val="300"/>
                        </a:spcAft>
                      </a:pPr>
                      <a:r>
                        <a:rPr lang="en-US" sz="1200">
                          <a:effectLst/>
                        </a:rPr>
                        <a:t>Home</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12 (71)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19 (56)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89315412"/>
                  </a:ext>
                </a:extLst>
              </a:tr>
              <a:tr h="343354">
                <a:tc>
                  <a:txBody>
                    <a:bodyPr/>
                    <a:lstStyle/>
                    <a:p>
                      <a:pPr marL="457200" marR="0">
                        <a:lnSpc>
                          <a:spcPct val="200000"/>
                        </a:lnSpc>
                        <a:spcBef>
                          <a:spcPts val="300"/>
                        </a:spcBef>
                        <a:spcAft>
                          <a:spcPts val="300"/>
                        </a:spcAft>
                      </a:pPr>
                      <a:r>
                        <a:rPr lang="en-US" sz="1200">
                          <a:effectLst/>
                        </a:rPr>
                        <a:t>Extended care/rehabilitation facility</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200">
                          <a:effectLst/>
                        </a:rPr>
                        <a:t>5 (29)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800"/>
                        </a:spcAft>
                      </a:pPr>
                      <a:r>
                        <a:rPr lang="en-US" sz="1200">
                          <a:effectLst/>
                        </a:rPr>
                        <a:t>15 (44)</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marL="0" marR="0" algn="ctr">
                        <a:lnSpc>
                          <a:spcPct val="200000"/>
                        </a:lnSpc>
                        <a:spcBef>
                          <a:spcPts val="300"/>
                        </a:spcBef>
                        <a:spcAft>
                          <a:spcPts val="300"/>
                        </a:spcAft>
                      </a:pPr>
                      <a:r>
                        <a:rPr lang="en-US" sz="1200" dirty="0">
                          <a:effectLst/>
                        </a:rPr>
                        <a:t>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07965316"/>
                  </a:ext>
                </a:extLst>
              </a:tr>
            </a:tbl>
          </a:graphicData>
        </a:graphic>
      </p:graphicFrame>
    </p:spTree>
    <p:extLst>
      <p:ext uri="{BB962C8B-B14F-4D97-AF65-F5344CB8AC3E}">
        <p14:creationId xmlns:p14="http://schemas.microsoft.com/office/powerpoint/2010/main" val="278162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EFC23735-1C0B-4EDA-856B-74F684BC7C72}"/>
              </a:ext>
            </a:extLst>
          </p:cNvPr>
          <p:cNvSpPr>
            <a:spLocks noGrp="1"/>
          </p:cNvSpPr>
          <p:nvPr>
            <p:ph idx="1"/>
          </p:nvPr>
        </p:nvSpPr>
        <p:spPr/>
        <p:txBody>
          <a:bodyPr/>
          <a:lstStyle/>
          <a:p>
            <a:r>
              <a:rPr lang="en-US" sz="2400" dirty="0">
                <a:effectLst/>
                <a:ea typeface="Yu Mincho" panose="02020400000000000000" pitchFamily="18" charset="-128"/>
              </a:rPr>
              <a:t>Approximately one third of </a:t>
            </a:r>
            <a:r>
              <a:rPr lang="en-US" sz="2400" dirty="0">
                <a:ea typeface="Yu Mincho" panose="02020400000000000000" pitchFamily="18" charset="-128"/>
              </a:rPr>
              <a:t>reoperations </a:t>
            </a:r>
            <a:r>
              <a:rPr lang="en-US" sz="2400" dirty="0">
                <a:effectLst/>
                <a:ea typeface="Yu Mincho" panose="02020400000000000000" pitchFamily="18" charset="-128"/>
              </a:rPr>
              <a:t>were VIV-TAVR cases, which demonstrated exceedingly higher rate of reoperation compared with native TAVR.</a:t>
            </a:r>
          </a:p>
          <a:p>
            <a:endParaRPr lang="en-US" sz="2400" dirty="0">
              <a:effectLst/>
              <a:ea typeface="Yu Mincho" panose="02020400000000000000" pitchFamily="18" charset="-128"/>
            </a:endParaRPr>
          </a:p>
          <a:p>
            <a:r>
              <a:rPr lang="en-US" sz="2400" dirty="0">
                <a:effectLst/>
                <a:ea typeface="Yu Mincho" panose="02020400000000000000" pitchFamily="18" charset="-128"/>
              </a:rPr>
              <a:t>This fact </a:t>
            </a:r>
            <a:r>
              <a:rPr lang="en-US" sz="2400" dirty="0">
                <a:solidFill>
                  <a:srgbClr val="000000"/>
                </a:solidFill>
                <a:effectLst/>
                <a:ea typeface="Yu Mincho" panose="02020400000000000000" pitchFamily="18" charset="-128"/>
              </a:rPr>
              <a:t>challenges the worldwide trend of favoring bioprosthetic SAVR and presumptive future TAVR-in-SAVR concept. </a:t>
            </a:r>
          </a:p>
          <a:p>
            <a:endParaRPr lang="en-US" sz="2400" dirty="0">
              <a:solidFill>
                <a:srgbClr val="000000"/>
              </a:solidFill>
              <a:ea typeface="Yu Mincho" panose="02020400000000000000" pitchFamily="18" charset="-128"/>
            </a:endParaRPr>
          </a:p>
          <a:p>
            <a:r>
              <a:rPr lang="en-US" sz="2400" dirty="0">
                <a:effectLst/>
                <a:ea typeface="Yu Mincho" panose="02020400000000000000" pitchFamily="18" charset="-128"/>
              </a:rPr>
              <a:t>The frequent aortic repair during TAVR-explant in VIV-TAVR group appears mostly unrelated to TAVR explant trauma. </a:t>
            </a:r>
          </a:p>
          <a:p>
            <a:endParaRPr lang="en-US" dirty="0"/>
          </a:p>
        </p:txBody>
      </p:sp>
    </p:spTree>
    <p:extLst>
      <p:ext uri="{BB962C8B-B14F-4D97-AF65-F5344CB8AC3E}">
        <p14:creationId xmlns:p14="http://schemas.microsoft.com/office/powerpoint/2010/main" val="330440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7FB4-98EB-4890-9F42-BD21C23EBD6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198884A-E418-4102-8903-1A4A2D786449}"/>
              </a:ext>
            </a:extLst>
          </p:cNvPr>
          <p:cNvSpPr>
            <a:spLocks noGrp="1"/>
          </p:cNvSpPr>
          <p:nvPr>
            <p:ph idx="1"/>
          </p:nvPr>
        </p:nvSpPr>
        <p:spPr/>
        <p:txBody>
          <a:bodyPr>
            <a:normAutofit/>
          </a:bodyPr>
          <a:lstStyle/>
          <a:p>
            <a:pPr>
              <a:lnSpc>
                <a:spcPct val="150000"/>
              </a:lnSpc>
            </a:pPr>
            <a:r>
              <a:rPr lang="en-US" sz="2000" dirty="0"/>
              <a:t>Shinichi Fukuhara: Consultant for Terumo Aortic, Medtronic Inc. Steering committee for </a:t>
            </a:r>
            <a:r>
              <a:rPr lang="en-US" sz="2000" dirty="0" err="1"/>
              <a:t>Artivion</a:t>
            </a:r>
            <a:r>
              <a:rPr lang="en-US" sz="2000" dirty="0"/>
              <a:t> PERSEVERE trial</a:t>
            </a:r>
          </a:p>
          <a:p>
            <a:pPr>
              <a:lnSpc>
                <a:spcPct val="150000"/>
              </a:lnSpc>
            </a:pPr>
            <a:r>
              <a:rPr lang="en-US" sz="2000" dirty="0"/>
              <a:t>Himanshu Patel: Consultant for Medtronic Inc.</a:t>
            </a:r>
          </a:p>
          <a:p>
            <a:pPr>
              <a:lnSpc>
                <a:spcPct val="150000"/>
              </a:lnSpc>
            </a:pPr>
            <a:r>
              <a:rPr lang="en-US" sz="2000" dirty="0"/>
              <a:t>Stanley Chetcuti: Consultant for Medtronic Inc, Jena, </a:t>
            </a:r>
            <a:r>
              <a:rPr lang="en-US" sz="2000" dirty="0" err="1"/>
              <a:t>Biotrace</a:t>
            </a:r>
            <a:r>
              <a:rPr lang="en-US" sz="2000" dirty="0"/>
              <a:t>.</a:t>
            </a:r>
          </a:p>
          <a:p>
            <a:pPr>
              <a:lnSpc>
                <a:spcPct val="150000"/>
              </a:lnSpc>
            </a:pPr>
            <a:r>
              <a:rPr lang="en-US" sz="2000" dirty="0"/>
              <a:t>Others have nothing to disclose.</a:t>
            </a:r>
          </a:p>
        </p:txBody>
      </p:sp>
    </p:spTree>
    <p:extLst>
      <p:ext uri="{BB962C8B-B14F-4D97-AF65-F5344CB8AC3E}">
        <p14:creationId xmlns:p14="http://schemas.microsoft.com/office/powerpoint/2010/main" val="150978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7FB4-98EB-4890-9F42-BD21C23EBD6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198884A-E418-4102-8903-1A4A2D786449}"/>
              </a:ext>
            </a:extLst>
          </p:cNvPr>
          <p:cNvSpPr>
            <a:spLocks noGrp="1"/>
          </p:cNvSpPr>
          <p:nvPr>
            <p:ph idx="1"/>
          </p:nvPr>
        </p:nvSpPr>
        <p:spPr>
          <a:xfrm>
            <a:off x="838201" y="1825625"/>
            <a:ext cx="5872566" cy="4351338"/>
          </a:xfrm>
        </p:spPr>
        <p:txBody>
          <a:bodyPr/>
          <a:lstStyle/>
          <a:p>
            <a:r>
              <a:rPr lang="en-US" dirty="0"/>
              <a:t>The use of </a:t>
            </a:r>
            <a:r>
              <a:rPr lang="en-US" dirty="0" err="1"/>
              <a:t>bioprostheses</a:t>
            </a:r>
            <a:r>
              <a:rPr lang="en-US" dirty="0"/>
              <a:t> during SAVR has increased substantially [1], expecting future valve-in-valve TAVR (VIV-TAVR).</a:t>
            </a:r>
          </a:p>
          <a:p>
            <a:endParaRPr lang="en-US" dirty="0"/>
          </a:p>
          <a:p>
            <a:r>
              <a:rPr lang="en-US" dirty="0"/>
              <a:t>There are scant data regarding reoperations following VIV-TAVR.</a:t>
            </a:r>
          </a:p>
        </p:txBody>
      </p:sp>
      <p:sp>
        <p:nvSpPr>
          <p:cNvPr id="4" name="TextBox 3">
            <a:extLst>
              <a:ext uri="{FF2B5EF4-FFF2-40B4-BE49-F238E27FC236}">
                <a16:creationId xmlns:a16="http://schemas.microsoft.com/office/drawing/2014/main" id="{FD708AA2-A676-47A4-B97C-A499263D6F30}"/>
              </a:ext>
            </a:extLst>
          </p:cNvPr>
          <p:cNvSpPr txBox="1"/>
          <p:nvPr/>
        </p:nvSpPr>
        <p:spPr>
          <a:xfrm>
            <a:off x="420129" y="5899964"/>
            <a:ext cx="11562835" cy="276999"/>
          </a:xfrm>
          <a:prstGeom prst="rect">
            <a:avLst/>
          </a:prstGeom>
          <a:noFill/>
        </p:spPr>
        <p:txBody>
          <a:bodyPr wrap="square" rtlCol="0">
            <a:spAutoFit/>
          </a:bodyPr>
          <a:lstStyle/>
          <a:p>
            <a:r>
              <a:rPr lang="en-US" sz="1200" dirty="0"/>
              <a:t>1. Tam DY, et al. Surgical valve selection in the era of transcatheter aortic valve replacement in the Society of Thoracic Surgeons Database. J </a:t>
            </a:r>
            <a:r>
              <a:rPr lang="en-US" sz="1200" dirty="0" err="1"/>
              <a:t>Thorac</a:t>
            </a:r>
            <a:r>
              <a:rPr lang="en-US" sz="1200" dirty="0"/>
              <a:t> Cardiovasc Surg. 2020;159:416-427.</a:t>
            </a:r>
          </a:p>
        </p:txBody>
      </p:sp>
      <p:pic>
        <p:nvPicPr>
          <p:cNvPr id="6" name="Picture 5">
            <a:extLst>
              <a:ext uri="{FF2B5EF4-FFF2-40B4-BE49-F238E27FC236}">
                <a16:creationId xmlns:a16="http://schemas.microsoft.com/office/drawing/2014/main" id="{201F5F43-C293-456B-BA6E-2F762A6DF8BD}"/>
              </a:ext>
            </a:extLst>
          </p:cNvPr>
          <p:cNvPicPr>
            <a:picLocks noChangeAspect="1"/>
          </p:cNvPicPr>
          <p:nvPr/>
        </p:nvPicPr>
        <p:blipFill>
          <a:blip r:embed="rId2"/>
          <a:stretch>
            <a:fillRect/>
          </a:stretch>
        </p:blipFill>
        <p:spPr>
          <a:xfrm>
            <a:off x="7252669" y="1458097"/>
            <a:ext cx="4566954" cy="3858477"/>
          </a:xfrm>
          <a:prstGeom prst="rect">
            <a:avLst/>
          </a:prstGeom>
        </p:spPr>
      </p:pic>
      <p:sp>
        <p:nvSpPr>
          <p:cNvPr id="7" name="TextBox 6">
            <a:extLst>
              <a:ext uri="{FF2B5EF4-FFF2-40B4-BE49-F238E27FC236}">
                <a16:creationId xmlns:a16="http://schemas.microsoft.com/office/drawing/2014/main" id="{71F24F2C-A40C-45A2-9D82-192C5F02CF8B}"/>
              </a:ext>
            </a:extLst>
          </p:cNvPr>
          <p:cNvSpPr txBox="1"/>
          <p:nvPr/>
        </p:nvSpPr>
        <p:spPr>
          <a:xfrm>
            <a:off x="9995491" y="2488854"/>
            <a:ext cx="1968872" cy="369332"/>
          </a:xfrm>
          <a:prstGeom prst="rect">
            <a:avLst/>
          </a:prstGeom>
          <a:noFill/>
        </p:spPr>
        <p:txBody>
          <a:bodyPr wrap="none" rtlCol="0">
            <a:spAutoFit/>
          </a:bodyPr>
          <a:lstStyle/>
          <a:p>
            <a:r>
              <a:rPr lang="en-US" dirty="0"/>
              <a:t>Bioprosthetic SAVR</a:t>
            </a:r>
          </a:p>
        </p:txBody>
      </p:sp>
      <p:sp>
        <p:nvSpPr>
          <p:cNvPr id="8" name="Arrow: Right 7">
            <a:extLst>
              <a:ext uri="{FF2B5EF4-FFF2-40B4-BE49-F238E27FC236}">
                <a16:creationId xmlns:a16="http://schemas.microsoft.com/office/drawing/2014/main" id="{C0581345-C18B-40AB-9035-F812435667B7}"/>
              </a:ext>
            </a:extLst>
          </p:cNvPr>
          <p:cNvSpPr/>
          <p:nvPr/>
        </p:nvSpPr>
        <p:spPr>
          <a:xfrm rot="16200000">
            <a:off x="11042789" y="2140904"/>
            <a:ext cx="333632" cy="288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BD5C9B-4881-4CFB-B215-10B1120EAAE4}"/>
              </a:ext>
            </a:extLst>
          </p:cNvPr>
          <p:cNvSpPr txBox="1"/>
          <p:nvPr/>
        </p:nvSpPr>
        <p:spPr>
          <a:xfrm>
            <a:off x="10014092" y="3581826"/>
            <a:ext cx="1798121" cy="369332"/>
          </a:xfrm>
          <a:prstGeom prst="rect">
            <a:avLst/>
          </a:prstGeom>
          <a:noFill/>
        </p:spPr>
        <p:txBody>
          <a:bodyPr wrap="none" rtlCol="0">
            <a:spAutoFit/>
          </a:bodyPr>
          <a:lstStyle/>
          <a:p>
            <a:r>
              <a:rPr lang="en-US" dirty="0"/>
              <a:t>Mechanical SAVR</a:t>
            </a:r>
          </a:p>
        </p:txBody>
      </p:sp>
      <p:sp>
        <p:nvSpPr>
          <p:cNvPr id="10" name="Arrow: Right 9">
            <a:extLst>
              <a:ext uri="{FF2B5EF4-FFF2-40B4-BE49-F238E27FC236}">
                <a16:creationId xmlns:a16="http://schemas.microsoft.com/office/drawing/2014/main" id="{34572C9B-5098-49B9-8148-AC05EBF1DC47}"/>
              </a:ext>
            </a:extLst>
          </p:cNvPr>
          <p:cNvSpPr/>
          <p:nvPr/>
        </p:nvSpPr>
        <p:spPr>
          <a:xfrm rot="5400000">
            <a:off x="9703081" y="3688804"/>
            <a:ext cx="333632" cy="288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87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70F0E82-2EE3-4A3C-BF52-2A2DD75F04BB}"/>
              </a:ext>
            </a:extLst>
          </p:cNvPr>
          <p:cNvSpPr>
            <a:spLocks noGrp="1"/>
          </p:cNvSpPr>
          <p:nvPr>
            <p:ph idx="1"/>
          </p:nvPr>
        </p:nvSpPr>
        <p:spPr/>
        <p:txBody>
          <a:bodyPr>
            <a:normAutofit/>
          </a:bodyPr>
          <a:lstStyle/>
          <a:p>
            <a:r>
              <a:rPr lang="en-US" dirty="0">
                <a:solidFill>
                  <a:srgbClr val="2B2B2B"/>
                </a:solidFill>
                <a:effectLst/>
                <a:ea typeface="Yu Mincho" panose="02020400000000000000" pitchFamily="18" charset="-128"/>
              </a:rPr>
              <a:t>We sought to investigate the characteristics and implications of patients undergoing aortic valve reoperations after </a:t>
            </a:r>
            <a:r>
              <a:rPr lang="en-US" dirty="0">
                <a:solidFill>
                  <a:srgbClr val="FF0000"/>
                </a:solidFill>
                <a:effectLst/>
                <a:ea typeface="Yu Mincho" panose="02020400000000000000" pitchFamily="18" charset="-128"/>
              </a:rPr>
              <a:t>native TAVR </a:t>
            </a:r>
            <a:r>
              <a:rPr lang="en-US" dirty="0">
                <a:solidFill>
                  <a:srgbClr val="2B2B2B"/>
                </a:solidFill>
                <a:effectLst/>
                <a:ea typeface="Yu Mincho" panose="02020400000000000000" pitchFamily="18" charset="-128"/>
              </a:rPr>
              <a:t>and </a:t>
            </a:r>
            <a:r>
              <a:rPr lang="en-US" dirty="0">
                <a:solidFill>
                  <a:srgbClr val="0070C0"/>
                </a:solidFill>
                <a:effectLst/>
                <a:ea typeface="Yu Mincho" panose="02020400000000000000" pitchFamily="18" charset="-128"/>
              </a:rPr>
              <a:t>VIV-TAVR</a:t>
            </a:r>
            <a:r>
              <a:rPr lang="en-US" dirty="0">
                <a:solidFill>
                  <a:srgbClr val="2B2B2B"/>
                </a:solidFill>
                <a:effectLst/>
                <a:ea typeface="Yu Mincho" panose="02020400000000000000" pitchFamily="18" charset="-128"/>
              </a:rPr>
              <a:t>.</a:t>
            </a:r>
            <a:endParaRPr lang="en-US" dirty="0"/>
          </a:p>
        </p:txBody>
      </p:sp>
    </p:spTree>
    <p:extLst>
      <p:ext uri="{BB962C8B-B14F-4D97-AF65-F5344CB8AC3E}">
        <p14:creationId xmlns:p14="http://schemas.microsoft.com/office/powerpoint/2010/main" val="47168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E5D4-2A7E-4923-B8A0-AB1AF40492E9}"/>
              </a:ext>
            </a:extLst>
          </p:cNvPr>
          <p:cNvSpPr>
            <a:spLocks noGrp="1"/>
          </p:cNvSpPr>
          <p:nvPr>
            <p:ph type="title"/>
          </p:nvPr>
        </p:nvSpPr>
        <p:spPr/>
        <p:txBody>
          <a:bodyPr/>
          <a:lstStyle/>
          <a:p>
            <a:r>
              <a:rPr lang="en-US" dirty="0"/>
              <a:t>Cohort</a:t>
            </a:r>
          </a:p>
        </p:txBody>
      </p:sp>
      <p:pic>
        <p:nvPicPr>
          <p:cNvPr id="5" name="Content Placeholder 4" descr="Diagram&#10;&#10;Description automatically generated">
            <a:extLst>
              <a:ext uri="{FF2B5EF4-FFF2-40B4-BE49-F238E27FC236}">
                <a16:creationId xmlns:a16="http://schemas.microsoft.com/office/drawing/2014/main" id="{5BB1ADB2-2F46-4700-9932-21D2DEE0A5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63" b="2586"/>
          <a:stretch/>
        </p:blipFill>
        <p:spPr>
          <a:xfrm>
            <a:off x="2542180" y="463752"/>
            <a:ext cx="6264693" cy="5721639"/>
          </a:xfrm>
        </p:spPr>
      </p:pic>
      <p:sp>
        <p:nvSpPr>
          <p:cNvPr id="6" name="TextBox 5">
            <a:extLst>
              <a:ext uri="{FF2B5EF4-FFF2-40B4-BE49-F238E27FC236}">
                <a16:creationId xmlns:a16="http://schemas.microsoft.com/office/drawing/2014/main" id="{E12A43BB-B320-49E3-ADFC-271927D20B00}"/>
              </a:ext>
            </a:extLst>
          </p:cNvPr>
          <p:cNvSpPr txBox="1"/>
          <p:nvPr/>
        </p:nvSpPr>
        <p:spPr>
          <a:xfrm>
            <a:off x="9167026" y="3080091"/>
            <a:ext cx="2844800" cy="1200329"/>
          </a:xfrm>
          <a:prstGeom prst="rect">
            <a:avLst/>
          </a:prstGeom>
          <a:noFill/>
        </p:spPr>
        <p:txBody>
          <a:bodyPr wrap="square" rtlCol="0">
            <a:spAutoFit/>
          </a:bodyPr>
          <a:lstStyle/>
          <a:p>
            <a:r>
              <a:rPr lang="en-US" sz="2400" dirty="0"/>
              <a:t>Index TAVR data captured in patients with reoperation</a:t>
            </a:r>
          </a:p>
        </p:txBody>
      </p:sp>
      <p:sp>
        <p:nvSpPr>
          <p:cNvPr id="7" name="Arrow: Right 6">
            <a:extLst>
              <a:ext uri="{FF2B5EF4-FFF2-40B4-BE49-F238E27FC236}">
                <a16:creationId xmlns:a16="http://schemas.microsoft.com/office/drawing/2014/main" id="{6F466451-E323-498A-B18B-D902FFF130C9}"/>
              </a:ext>
            </a:extLst>
          </p:cNvPr>
          <p:cNvSpPr/>
          <p:nvPr/>
        </p:nvSpPr>
        <p:spPr>
          <a:xfrm>
            <a:off x="8684621" y="3524393"/>
            <a:ext cx="397164" cy="31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76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Trend</a:t>
            </a:r>
          </a:p>
        </p:txBody>
      </p:sp>
      <p:pic>
        <p:nvPicPr>
          <p:cNvPr id="7" name="Content Placeholder 6" descr="Chart&#10;&#10;Description automatically generated">
            <a:extLst>
              <a:ext uri="{FF2B5EF4-FFF2-40B4-BE49-F238E27FC236}">
                <a16:creationId xmlns:a16="http://schemas.microsoft.com/office/drawing/2014/main" id="{377ADFAB-F435-45ED-9380-7996AAE687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330" b="48983"/>
          <a:stretch/>
        </p:blipFill>
        <p:spPr>
          <a:xfrm>
            <a:off x="2641600" y="593955"/>
            <a:ext cx="9072418" cy="5670089"/>
          </a:xfrm>
        </p:spPr>
      </p:pic>
    </p:spTree>
    <p:extLst>
      <p:ext uri="{BB962C8B-B14F-4D97-AF65-F5344CB8AC3E}">
        <p14:creationId xmlns:p14="http://schemas.microsoft.com/office/powerpoint/2010/main" val="421461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Frequency of Reoperation</a:t>
            </a:r>
            <a:br>
              <a:rPr lang="en-US" dirty="0"/>
            </a:br>
            <a:r>
              <a:rPr lang="en-US" dirty="0"/>
              <a:t>Native TAVR VS VIV-TAVR</a:t>
            </a:r>
          </a:p>
        </p:txBody>
      </p:sp>
      <p:sp>
        <p:nvSpPr>
          <p:cNvPr id="4" name="Content Placeholder 3">
            <a:extLst>
              <a:ext uri="{FF2B5EF4-FFF2-40B4-BE49-F238E27FC236}">
                <a16:creationId xmlns:a16="http://schemas.microsoft.com/office/drawing/2014/main" id="{A1D6950B-AB6E-446C-AD1E-D4E4E77D951F}"/>
              </a:ext>
            </a:extLst>
          </p:cNvPr>
          <p:cNvSpPr>
            <a:spLocks noGrp="1"/>
          </p:cNvSpPr>
          <p:nvPr>
            <p:ph idx="1"/>
          </p:nvPr>
        </p:nvSpPr>
        <p:spPr>
          <a:xfrm>
            <a:off x="7693891" y="2252843"/>
            <a:ext cx="4396509" cy="4351338"/>
          </a:xfrm>
        </p:spPr>
        <p:txBody>
          <a:bodyPr>
            <a:normAutofit/>
          </a:bodyPr>
          <a:lstStyle/>
          <a:p>
            <a:r>
              <a:rPr lang="en-US" sz="2400" dirty="0"/>
              <a:t>1/3 of reoperations were VIV-TAVR cases</a:t>
            </a:r>
          </a:p>
          <a:p>
            <a:endParaRPr lang="en-US" sz="2400" dirty="0"/>
          </a:p>
          <a:p>
            <a:r>
              <a:rPr lang="en-US" sz="2400" dirty="0"/>
              <a:t>Frequency: </a:t>
            </a:r>
            <a:r>
              <a:rPr lang="en-US" sz="2400" b="1" u="sng" dirty="0"/>
              <a:t>7 times </a:t>
            </a:r>
            <a:r>
              <a:rPr lang="en-US" sz="2400" dirty="0"/>
              <a:t>higher in VIV-TAVR</a:t>
            </a:r>
          </a:p>
          <a:p>
            <a:endParaRPr lang="en-US" sz="2400" dirty="0"/>
          </a:p>
          <a:p>
            <a:r>
              <a:rPr lang="en-US" sz="2400" dirty="0"/>
              <a:t>No difference in the incidence between stented vs </a:t>
            </a:r>
            <a:r>
              <a:rPr lang="en-US" sz="2400" dirty="0" err="1"/>
              <a:t>stentless</a:t>
            </a:r>
            <a:r>
              <a:rPr lang="en-US" sz="2400" dirty="0"/>
              <a:t> VIV-TAVR</a:t>
            </a:r>
          </a:p>
        </p:txBody>
      </p:sp>
      <p:pic>
        <p:nvPicPr>
          <p:cNvPr id="5" name="Picture 4">
            <a:extLst>
              <a:ext uri="{FF2B5EF4-FFF2-40B4-BE49-F238E27FC236}">
                <a16:creationId xmlns:a16="http://schemas.microsoft.com/office/drawing/2014/main" id="{8424FAEB-41A7-4206-9C76-5B74D5377F32}"/>
              </a:ext>
            </a:extLst>
          </p:cNvPr>
          <p:cNvPicPr>
            <a:picLocks noChangeAspect="1"/>
          </p:cNvPicPr>
          <p:nvPr/>
        </p:nvPicPr>
        <p:blipFill rotWithShape="1">
          <a:blip r:embed="rId2"/>
          <a:srcRect l="5803" t="50000" r="5505"/>
          <a:stretch/>
        </p:blipFill>
        <p:spPr>
          <a:xfrm>
            <a:off x="397162" y="1547451"/>
            <a:ext cx="7232074" cy="4778375"/>
          </a:xfrm>
          <a:prstGeom prst="rect">
            <a:avLst/>
          </a:prstGeom>
        </p:spPr>
      </p:pic>
    </p:spTree>
    <p:extLst>
      <p:ext uri="{BB962C8B-B14F-4D97-AF65-F5344CB8AC3E}">
        <p14:creationId xmlns:p14="http://schemas.microsoft.com/office/powerpoint/2010/main" val="99301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Demographics</a:t>
            </a:r>
          </a:p>
        </p:txBody>
      </p:sp>
      <p:graphicFrame>
        <p:nvGraphicFramePr>
          <p:cNvPr id="6" name="Content Placeholder 5">
            <a:extLst>
              <a:ext uri="{FF2B5EF4-FFF2-40B4-BE49-F238E27FC236}">
                <a16:creationId xmlns:a16="http://schemas.microsoft.com/office/drawing/2014/main" id="{B85F2891-C98A-4166-81C6-70D4A9FEC452}"/>
              </a:ext>
            </a:extLst>
          </p:cNvPr>
          <p:cNvGraphicFramePr>
            <a:graphicFrameLocks noGrp="1"/>
          </p:cNvGraphicFramePr>
          <p:nvPr>
            <p:ph idx="1"/>
            <p:extLst>
              <p:ext uri="{D42A27DB-BD31-4B8C-83A1-F6EECF244321}">
                <p14:modId xmlns:p14="http://schemas.microsoft.com/office/powerpoint/2010/main" val="2053464681"/>
              </p:ext>
            </p:extLst>
          </p:nvPr>
        </p:nvGraphicFramePr>
        <p:xfrm>
          <a:off x="1209513" y="1433593"/>
          <a:ext cx="9772974" cy="4587497"/>
        </p:xfrm>
        <a:graphic>
          <a:graphicData uri="http://schemas.openxmlformats.org/drawingml/2006/table">
            <a:tbl>
              <a:tblPr firstRow="1" firstCol="1" bandRow="1">
                <a:tableStyleId>{5C22544A-7EE6-4342-B048-85BDC9FD1C3A}</a:tableStyleId>
              </a:tblPr>
              <a:tblGrid>
                <a:gridCol w="4354295">
                  <a:extLst>
                    <a:ext uri="{9D8B030D-6E8A-4147-A177-3AD203B41FA5}">
                      <a16:colId xmlns:a16="http://schemas.microsoft.com/office/drawing/2014/main" val="2949391375"/>
                    </a:ext>
                  </a:extLst>
                </a:gridCol>
                <a:gridCol w="2128766">
                  <a:extLst>
                    <a:ext uri="{9D8B030D-6E8A-4147-A177-3AD203B41FA5}">
                      <a16:colId xmlns:a16="http://schemas.microsoft.com/office/drawing/2014/main" val="1162236254"/>
                    </a:ext>
                  </a:extLst>
                </a:gridCol>
                <a:gridCol w="2225529">
                  <a:extLst>
                    <a:ext uri="{9D8B030D-6E8A-4147-A177-3AD203B41FA5}">
                      <a16:colId xmlns:a16="http://schemas.microsoft.com/office/drawing/2014/main" val="366100801"/>
                    </a:ext>
                  </a:extLst>
                </a:gridCol>
                <a:gridCol w="1064384">
                  <a:extLst>
                    <a:ext uri="{9D8B030D-6E8A-4147-A177-3AD203B41FA5}">
                      <a16:colId xmlns:a16="http://schemas.microsoft.com/office/drawing/2014/main" val="1707115507"/>
                    </a:ext>
                  </a:extLst>
                </a:gridCol>
              </a:tblGrid>
              <a:tr h="1202129">
                <a:tc>
                  <a:txBody>
                    <a:bodyPr/>
                    <a:lstStyle/>
                    <a:p>
                      <a:pPr marL="0" marR="0" algn="ctr">
                        <a:lnSpc>
                          <a:spcPct val="200000"/>
                        </a:lnSpc>
                        <a:spcBef>
                          <a:spcPts val="300"/>
                        </a:spcBef>
                        <a:spcAft>
                          <a:spcPts val="300"/>
                        </a:spcAft>
                      </a:pPr>
                      <a:r>
                        <a:rPr lang="en-US" sz="1800" dirty="0">
                          <a:effectLst/>
                        </a:rPr>
                        <a:t>Characteristic</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800">
                          <a:effectLst/>
                        </a:rPr>
                        <a:t>TAVR-in-SAVR</a:t>
                      </a:r>
                    </a:p>
                    <a:p>
                      <a:pPr marL="0" marR="0" algn="ctr">
                        <a:lnSpc>
                          <a:spcPct val="200000"/>
                        </a:lnSpc>
                        <a:spcBef>
                          <a:spcPts val="0"/>
                        </a:spcBef>
                        <a:spcAft>
                          <a:spcPts val="800"/>
                        </a:spcAft>
                      </a:pPr>
                      <a:r>
                        <a:rPr lang="en-US" sz="1800">
                          <a:effectLst/>
                        </a:rPr>
                        <a:t>(n=19)</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1800">
                          <a:effectLst/>
                        </a:rPr>
                        <a:t>Native TAVR</a:t>
                      </a:r>
                    </a:p>
                    <a:p>
                      <a:pPr marL="0" marR="0" algn="ctr">
                        <a:lnSpc>
                          <a:spcPct val="200000"/>
                        </a:lnSpc>
                        <a:spcBef>
                          <a:spcPts val="0"/>
                        </a:spcBef>
                        <a:spcAft>
                          <a:spcPts val="800"/>
                        </a:spcAft>
                      </a:pPr>
                      <a:r>
                        <a:rPr lang="en-US" sz="1800">
                          <a:effectLst/>
                        </a:rPr>
                        <a:t>(n=41)</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800" dirty="0">
                          <a:effectLst/>
                        </a:rPr>
                        <a:t>P-value</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65349252"/>
                  </a:ext>
                </a:extLst>
              </a:tr>
              <a:tr h="483624">
                <a:tc>
                  <a:txBody>
                    <a:bodyPr/>
                    <a:lstStyle/>
                    <a:p>
                      <a:pPr marL="0" marR="0">
                        <a:lnSpc>
                          <a:spcPct val="200000"/>
                        </a:lnSpc>
                        <a:spcBef>
                          <a:spcPts val="300"/>
                        </a:spcBef>
                        <a:spcAft>
                          <a:spcPts val="300"/>
                        </a:spcAft>
                      </a:pPr>
                      <a:r>
                        <a:rPr lang="en-US" sz="1200">
                          <a:effectLst/>
                        </a:rPr>
                        <a:t>Age (years)</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73.0 (65.5 – 77.5)</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72.0 (68.0 – 76.0)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0.66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6688326"/>
                  </a:ext>
                </a:extLst>
              </a:tr>
              <a:tr h="483624">
                <a:tc>
                  <a:txBody>
                    <a:bodyPr/>
                    <a:lstStyle/>
                    <a:p>
                      <a:pPr marL="0" marR="0">
                        <a:lnSpc>
                          <a:spcPct val="200000"/>
                        </a:lnSpc>
                        <a:spcBef>
                          <a:spcPts val="300"/>
                        </a:spcBef>
                        <a:spcAft>
                          <a:spcPts val="300"/>
                        </a:spcAft>
                      </a:pPr>
                      <a:r>
                        <a:rPr lang="en-US" sz="1200">
                          <a:effectLst/>
                        </a:rPr>
                        <a:t>Female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dirty="0">
                          <a:effectLst/>
                        </a:rPr>
                        <a:t>6 (32)</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13 (32)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0.99</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5567831"/>
                  </a:ext>
                </a:extLst>
              </a:tr>
              <a:tr h="483624">
                <a:tc>
                  <a:txBody>
                    <a:bodyPr/>
                    <a:lstStyle/>
                    <a:p>
                      <a:pPr marL="0" marR="0">
                        <a:lnSpc>
                          <a:spcPct val="200000"/>
                        </a:lnSpc>
                        <a:spcBef>
                          <a:spcPts val="300"/>
                        </a:spcBef>
                        <a:spcAft>
                          <a:spcPts val="300"/>
                        </a:spcAft>
                      </a:pPr>
                      <a:r>
                        <a:rPr lang="en-US" sz="1200" dirty="0">
                          <a:effectLst/>
                        </a:rPr>
                        <a:t>Dialysis</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7 (17)</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0.086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90690944"/>
                  </a:ext>
                </a:extLst>
              </a:tr>
              <a:tr h="483624">
                <a:tc>
                  <a:txBody>
                    <a:bodyPr/>
                    <a:lstStyle/>
                    <a:p>
                      <a:pPr marL="0" marR="0">
                        <a:lnSpc>
                          <a:spcPct val="200000"/>
                        </a:lnSpc>
                        <a:spcBef>
                          <a:spcPts val="300"/>
                        </a:spcBef>
                        <a:spcAft>
                          <a:spcPts val="300"/>
                        </a:spcAft>
                      </a:pPr>
                      <a:r>
                        <a:rPr lang="en-US" sz="1200" b="1" dirty="0">
                          <a:effectLst/>
                        </a:rPr>
                        <a:t>Permanent pacemaker</a:t>
                      </a:r>
                      <a:endParaRPr lang="en-US" sz="1100" b="1"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dirty="0">
                          <a:solidFill>
                            <a:srgbClr val="FF0000"/>
                          </a:solidFill>
                          <a:effectLst/>
                        </a:rPr>
                        <a:t>0</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a:solidFill>
                            <a:srgbClr val="FF0000"/>
                          </a:solidFill>
                          <a:effectLst/>
                        </a:rPr>
                        <a:t>21 (51)</a:t>
                      </a:r>
                      <a:endParaRPr lang="en-US" sz="1100" b="1">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dirty="0">
                          <a:solidFill>
                            <a:srgbClr val="FF0000"/>
                          </a:solidFill>
                          <a:effectLst/>
                        </a:rPr>
                        <a:t>&lt; 0.001</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54189471"/>
                  </a:ext>
                </a:extLst>
              </a:tr>
              <a:tr h="483624">
                <a:tc>
                  <a:txBody>
                    <a:bodyPr/>
                    <a:lstStyle/>
                    <a:p>
                      <a:pPr marL="0" marR="0">
                        <a:lnSpc>
                          <a:spcPct val="200000"/>
                        </a:lnSpc>
                        <a:spcBef>
                          <a:spcPts val="300"/>
                        </a:spcBef>
                        <a:spcAft>
                          <a:spcPts val="300"/>
                        </a:spcAft>
                      </a:pPr>
                      <a:r>
                        <a:rPr lang="en-US" sz="1200" dirty="0">
                          <a:effectLst/>
                        </a:rPr>
                        <a:t>Prior sternotomy</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dirty="0">
                          <a:solidFill>
                            <a:srgbClr val="FF0000"/>
                          </a:solidFill>
                          <a:effectLst/>
                        </a:rPr>
                        <a:t>19 (100)</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dirty="0">
                          <a:solidFill>
                            <a:srgbClr val="FF0000"/>
                          </a:solidFill>
                          <a:effectLst/>
                        </a:rPr>
                        <a:t>17 (42)</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rPr>
                        <a:t>&lt; 0.001</a:t>
                      </a:r>
                      <a:endParaRPr lang="en-US" sz="11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3213776"/>
                  </a:ext>
                </a:extLst>
              </a:tr>
              <a:tr h="483624">
                <a:tc>
                  <a:txBody>
                    <a:bodyPr/>
                    <a:lstStyle/>
                    <a:p>
                      <a:pPr marL="0" marR="0">
                        <a:lnSpc>
                          <a:spcPct val="200000"/>
                        </a:lnSpc>
                        <a:spcBef>
                          <a:spcPts val="300"/>
                        </a:spcBef>
                        <a:spcAft>
                          <a:spcPts val="300"/>
                        </a:spcAft>
                      </a:pPr>
                      <a:r>
                        <a:rPr lang="pt-BR" sz="1200" dirty="0">
                          <a:effectLst/>
                        </a:rPr>
                        <a:t>NYHA class III/IV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13 (68)</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29 (71)</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0.86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27353344"/>
                  </a:ext>
                </a:extLst>
              </a:tr>
              <a:tr h="483624">
                <a:tc>
                  <a:txBody>
                    <a:bodyPr/>
                    <a:lstStyle/>
                    <a:p>
                      <a:pPr marL="0" marR="0">
                        <a:lnSpc>
                          <a:spcPct val="200000"/>
                        </a:lnSpc>
                        <a:spcBef>
                          <a:spcPts val="300"/>
                        </a:spcBef>
                        <a:spcAft>
                          <a:spcPts val="300"/>
                        </a:spcAft>
                      </a:pPr>
                      <a:r>
                        <a:rPr lang="en-US" sz="1200" dirty="0">
                          <a:effectLst/>
                        </a:rPr>
                        <a:t>STS-PROM (%)</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5.8 (2.8–9.2)</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a:effectLst/>
                        </a:rPr>
                        <a:t>9.9 (5.1–15.6)</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300"/>
                        </a:spcBef>
                        <a:spcAft>
                          <a:spcPts val="300"/>
                        </a:spcAft>
                      </a:pPr>
                      <a:r>
                        <a:rPr lang="en-US" sz="1200" dirty="0">
                          <a:effectLst/>
                        </a:rPr>
                        <a:t>0.084</a:t>
                      </a:r>
                      <a:endParaRPr lang="en-US"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61416330"/>
                  </a:ext>
                </a:extLst>
              </a:tr>
            </a:tbl>
          </a:graphicData>
        </a:graphic>
      </p:graphicFrame>
    </p:spTree>
    <p:extLst>
      <p:ext uri="{BB962C8B-B14F-4D97-AF65-F5344CB8AC3E}">
        <p14:creationId xmlns:p14="http://schemas.microsoft.com/office/powerpoint/2010/main" val="110803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C1F-578D-432A-9581-180589E0D44A}"/>
              </a:ext>
            </a:extLst>
          </p:cNvPr>
          <p:cNvSpPr>
            <a:spLocks noGrp="1"/>
          </p:cNvSpPr>
          <p:nvPr>
            <p:ph type="title"/>
          </p:nvPr>
        </p:nvSpPr>
        <p:spPr/>
        <p:txBody>
          <a:bodyPr/>
          <a:lstStyle/>
          <a:p>
            <a:r>
              <a:rPr lang="en-US" dirty="0"/>
              <a:t>Previous SAVR Valve Type</a:t>
            </a:r>
          </a:p>
        </p:txBody>
      </p:sp>
      <p:graphicFrame>
        <p:nvGraphicFramePr>
          <p:cNvPr id="5" name="Content Placeholder 4">
            <a:extLst>
              <a:ext uri="{FF2B5EF4-FFF2-40B4-BE49-F238E27FC236}">
                <a16:creationId xmlns:a16="http://schemas.microsoft.com/office/drawing/2014/main" id="{1182DB9F-621C-41E7-A0E4-95C90E9EB476}"/>
              </a:ext>
            </a:extLst>
          </p:cNvPr>
          <p:cNvGraphicFramePr>
            <a:graphicFrameLocks noGrp="1"/>
          </p:cNvGraphicFramePr>
          <p:nvPr>
            <p:ph idx="1"/>
            <p:extLst>
              <p:ext uri="{D42A27DB-BD31-4B8C-83A1-F6EECF244321}">
                <p14:modId xmlns:p14="http://schemas.microsoft.com/office/powerpoint/2010/main" val="1623491788"/>
              </p:ext>
            </p:extLst>
          </p:nvPr>
        </p:nvGraphicFramePr>
        <p:xfrm>
          <a:off x="1838036" y="1690688"/>
          <a:ext cx="8525164" cy="4082040"/>
        </p:xfrm>
        <a:graphic>
          <a:graphicData uri="http://schemas.openxmlformats.org/drawingml/2006/table">
            <a:tbl>
              <a:tblPr firstRow="1" firstCol="1" bandRow="1">
                <a:tableStyleId>{5C22544A-7EE6-4342-B048-85BDC9FD1C3A}</a:tableStyleId>
              </a:tblPr>
              <a:tblGrid>
                <a:gridCol w="4536326">
                  <a:extLst>
                    <a:ext uri="{9D8B030D-6E8A-4147-A177-3AD203B41FA5}">
                      <a16:colId xmlns:a16="http://schemas.microsoft.com/office/drawing/2014/main" val="1119192317"/>
                    </a:ext>
                  </a:extLst>
                </a:gridCol>
                <a:gridCol w="3988838">
                  <a:extLst>
                    <a:ext uri="{9D8B030D-6E8A-4147-A177-3AD203B41FA5}">
                      <a16:colId xmlns:a16="http://schemas.microsoft.com/office/drawing/2014/main" val="3219172519"/>
                    </a:ext>
                  </a:extLst>
                </a:gridCol>
              </a:tblGrid>
              <a:tr h="816408">
                <a:tc>
                  <a:txBody>
                    <a:bodyPr/>
                    <a:lstStyle/>
                    <a:p>
                      <a:pPr marL="0" marR="0">
                        <a:lnSpc>
                          <a:spcPct val="200000"/>
                        </a:lnSpc>
                        <a:spcBef>
                          <a:spcPts val="300"/>
                        </a:spcBef>
                        <a:spcAft>
                          <a:spcPts val="300"/>
                        </a:spcAft>
                      </a:pPr>
                      <a:r>
                        <a:rPr lang="en-US" sz="2000" dirty="0">
                          <a:effectLst/>
                        </a:rPr>
                        <a:t>Previous surgical </a:t>
                      </a:r>
                      <a:r>
                        <a:rPr lang="en-US" sz="2000" dirty="0" err="1">
                          <a:effectLst/>
                        </a:rPr>
                        <a:t>bioprosthesis</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a:effectLst/>
                        </a:rPr>
                        <a:t>TAVR-in-SAVR (n=19)</a:t>
                      </a:r>
                      <a:endParaRPr lang="en-US" sz="20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7855741"/>
                  </a:ext>
                </a:extLst>
              </a:tr>
              <a:tr h="816408">
                <a:tc>
                  <a:txBody>
                    <a:bodyPr/>
                    <a:lstStyle/>
                    <a:p>
                      <a:pPr marL="0" marR="0">
                        <a:lnSpc>
                          <a:spcPct val="200000"/>
                        </a:lnSpc>
                        <a:spcBef>
                          <a:spcPts val="300"/>
                        </a:spcBef>
                        <a:spcAft>
                          <a:spcPts val="300"/>
                        </a:spcAft>
                      </a:pPr>
                      <a:r>
                        <a:rPr lang="en-US" sz="2000">
                          <a:effectLst/>
                        </a:rPr>
                        <a:t>Stented bioprosthesis</a:t>
                      </a:r>
                      <a:endParaRPr lang="en-US" sz="20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b="1" dirty="0">
                          <a:solidFill>
                            <a:srgbClr val="FF0000"/>
                          </a:solidFill>
                          <a:effectLst/>
                        </a:rPr>
                        <a:t>11 (58)</a:t>
                      </a:r>
                      <a:endParaRPr lang="en-US" sz="2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79803121"/>
                  </a:ext>
                </a:extLst>
              </a:tr>
              <a:tr h="816408">
                <a:tc>
                  <a:txBody>
                    <a:bodyPr/>
                    <a:lstStyle/>
                    <a:p>
                      <a:pPr marL="457200" marR="0">
                        <a:lnSpc>
                          <a:spcPct val="200000"/>
                        </a:lnSpc>
                        <a:spcBef>
                          <a:spcPts val="300"/>
                        </a:spcBef>
                        <a:spcAft>
                          <a:spcPts val="300"/>
                        </a:spcAft>
                      </a:pPr>
                      <a:r>
                        <a:rPr lang="en-US" sz="2000" dirty="0">
                          <a:effectLst/>
                        </a:rPr>
                        <a:t>Labeled valve size (mm)</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dirty="0">
                          <a:effectLst/>
                        </a:rPr>
                        <a:t>24.0 (22.5 – 27.5)</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8685394"/>
                  </a:ext>
                </a:extLst>
              </a:tr>
              <a:tr h="816408">
                <a:tc>
                  <a:txBody>
                    <a:bodyPr/>
                    <a:lstStyle/>
                    <a:p>
                      <a:pPr marL="0" marR="0">
                        <a:lnSpc>
                          <a:spcPct val="200000"/>
                        </a:lnSpc>
                        <a:spcBef>
                          <a:spcPts val="300"/>
                        </a:spcBef>
                        <a:spcAft>
                          <a:spcPts val="300"/>
                        </a:spcAft>
                      </a:pPr>
                      <a:r>
                        <a:rPr lang="en-US" sz="2000" dirty="0" err="1">
                          <a:effectLst/>
                        </a:rPr>
                        <a:t>Stentless</a:t>
                      </a:r>
                      <a:r>
                        <a:rPr lang="en-US" sz="2000" dirty="0">
                          <a:effectLst/>
                        </a:rPr>
                        <a:t> </a:t>
                      </a:r>
                      <a:r>
                        <a:rPr lang="en-US" sz="2000" dirty="0" err="1">
                          <a:effectLst/>
                        </a:rPr>
                        <a:t>bioprosthesis</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b="1" dirty="0">
                          <a:solidFill>
                            <a:srgbClr val="FF0000"/>
                          </a:solidFill>
                          <a:effectLst/>
                        </a:rPr>
                        <a:t>8 (42)</a:t>
                      </a:r>
                      <a:endParaRPr lang="en-US" sz="20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50084895"/>
                  </a:ext>
                </a:extLst>
              </a:tr>
              <a:tr h="816408">
                <a:tc>
                  <a:txBody>
                    <a:bodyPr/>
                    <a:lstStyle/>
                    <a:p>
                      <a:pPr marL="457200" marR="0">
                        <a:lnSpc>
                          <a:spcPct val="200000"/>
                        </a:lnSpc>
                        <a:spcBef>
                          <a:spcPts val="300"/>
                        </a:spcBef>
                        <a:spcAft>
                          <a:spcPts val="300"/>
                        </a:spcAft>
                      </a:pPr>
                      <a:r>
                        <a:rPr lang="en-US" sz="2000" dirty="0">
                          <a:effectLst/>
                        </a:rPr>
                        <a:t>Labeled valve size (mm)</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800"/>
                        </a:spcAft>
                      </a:pPr>
                      <a:r>
                        <a:rPr lang="en-US" sz="2000" dirty="0">
                          <a:effectLst/>
                        </a:rPr>
                        <a:t>27.0 (25.5 – 28.5)</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41322164"/>
                  </a:ext>
                </a:extLst>
              </a:tr>
            </a:tbl>
          </a:graphicData>
        </a:graphic>
      </p:graphicFrame>
    </p:spTree>
    <p:extLst>
      <p:ext uri="{BB962C8B-B14F-4D97-AF65-F5344CB8AC3E}">
        <p14:creationId xmlns:p14="http://schemas.microsoft.com/office/powerpoint/2010/main" val="3659565659"/>
      </p:ext>
    </p:extLst>
  </p:cSld>
  <p:clrMapOvr>
    <a:masterClrMapping/>
  </p:clrMapOvr>
</p:sld>
</file>

<file path=ppt/theme/theme1.xml><?xml version="1.0" encoding="utf-8"?>
<a:theme xmlns:a="http://schemas.openxmlformats.org/drawingml/2006/main" name="Office Theme">
  <a:themeElements>
    <a:clrScheme name="MISHC">
      <a:dk1>
        <a:sysClr val="windowText" lastClr="000000"/>
      </a:dk1>
      <a:lt1>
        <a:sysClr val="window" lastClr="FFFFFF"/>
      </a:lt1>
      <a:dk2>
        <a:srgbClr val="23577A"/>
      </a:dk2>
      <a:lt2>
        <a:srgbClr val="E7E6E6"/>
      </a:lt2>
      <a:accent1>
        <a:srgbClr val="62C196"/>
      </a:accent1>
      <a:accent2>
        <a:srgbClr val="23577A"/>
      </a:accent2>
      <a:accent3>
        <a:srgbClr val="D96727"/>
      </a:accent3>
      <a:accent4>
        <a:srgbClr val="43C5E5"/>
      </a:accent4>
      <a:accent5>
        <a:srgbClr val="A7A9AC"/>
      </a:accent5>
      <a:accent6>
        <a:srgbClr val="DAC626"/>
      </a:accent6>
      <a:hlink>
        <a:srgbClr val="43C5E5"/>
      </a:hlink>
      <a:folHlink>
        <a:srgbClr val="D967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SCH Template New.potx" id="{970AF35A-FBBF-4D82-B8DB-65728834EE86}" vid="{3ABD251B-C69F-4FD6-BDBB-41155184D456}"/>
    </a:ext>
  </a:extLst>
</a:theme>
</file>

<file path=docProps/app.xml><?xml version="1.0" encoding="utf-8"?>
<Properties xmlns="http://schemas.openxmlformats.org/officeDocument/2006/extended-properties" xmlns:vt="http://schemas.openxmlformats.org/officeDocument/2006/docPropsVTypes">
  <Template/>
  <TotalTime>1043</TotalTime>
  <Words>1024</Words>
  <Application>Microsoft Office PowerPoint</Application>
  <PresentationFormat>Widescreen</PresentationFormat>
  <Paragraphs>256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Arquitecta</vt:lpstr>
      <vt:lpstr>Calibri</vt:lpstr>
      <vt:lpstr>Helvetica Neue</vt:lpstr>
      <vt:lpstr>Office Theme</vt:lpstr>
      <vt:lpstr>Valve Reoperation after Native and Valve-in-Valve Transcatheter Aortic Valve Replacement: A Statewide Experience </vt:lpstr>
      <vt:lpstr>Disclosures</vt:lpstr>
      <vt:lpstr>Introduction</vt:lpstr>
      <vt:lpstr>Objectives</vt:lpstr>
      <vt:lpstr>Cohort</vt:lpstr>
      <vt:lpstr>Trend</vt:lpstr>
      <vt:lpstr>Frequency of Reoperation Native TAVR VS VIV-TAVR</vt:lpstr>
      <vt:lpstr>Demographics</vt:lpstr>
      <vt:lpstr>Previous SAVR Valve Type</vt:lpstr>
      <vt:lpstr>Index TAVR</vt:lpstr>
      <vt:lpstr>Primary Indication for Reoperation</vt:lpstr>
      <vt:lpstr>Operative Data</vt:lpstr>
      <vt:lpstr>Aortic Repair Reasons</vt:lpstr>
      <vt:lpstr>Postoperative Outcomes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Elizabeth</dc:creator>
  <cp:lastModifiedBy>Fukuhara, Shinichi</cp:lastModifiedBy>
  <cp:revision>28</cp:revision>
  <dcterms:created xsi:type="dcterms:W3CDTF">2022-01-18T17:14:40Z</dcterms:created>
  <dcterms:modified xsi:type="dcterms:W3CDTF">2022-05-08T20:19:17Z</dcterms:modified>
</cp:coreProperties>
</file>